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6"/>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layfair Display Bold" charset="1" panose="00000000000000000000"/>
      <p:regular r:id="rId19"/>
    </p:embeddedFont>
    <p:embeddedFont>
      <p:font typeface="Open Sans" charset="1" panose="00000000000000000000"/>
      <p:regular r:id="rId20"/>
    </p:embeddedFont>
    <p:embeddedFont>
      <p:font typeface="Consolas" charset="1" panose="020B06090202040302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notesMasters/notesMaster1.xml" Type="http://schemas.openxmlformats.org/officeDocument/2006/relationships/notesMaster"/><Relationship Id="rId17" Target="theme/theme2.xml" Type="http://schemas.openxmlformats.org/officeDocument/2006/relationships/theme"/><Relationship Id="rId18" Target="notesSlides/notesSlide1.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notesSlides/notesSlide2.xml" Type="http://schemas.openxmlformats.org/officeDocument/2006/relationships/notesSlide"/><Relationship Id="rId22" Target="notesSlides/notesSlide3.xml" Type="http://schemas.openxmlformats.org/officeDocument/2006/relationships/notesSlide"/><Relationship Id="rId23" Target="notesSlides/notesSlide4.xml" Type="http://schemas.openxmlformats.org/officeDocument/2006/relationships/notesSlide"/><Relationship Id="rId24" Target="notesSlides/notesSlide5.xml" Type="http://schemas.openxmlformats.org/officeDocument/2006/relationships/notesSlide"/><Relationship Id="rId25" Target="notesSlides/notesSlide6.xml" Type="http://schemas.openxmlformats.org/officeDocument/2006/relationships/notesSlide"/><Relationship Id="rId26" Target="fonts/font26.fntdata" Type="http://schemas.openxmlformats.org/officeDocument/2006/relationships/font"/><Relationship Id="rId27" Target="notesSlides/notesSlide7.xml" Type="http://schemas.openxmlformats.org/officeDocument/2006/relationships/notesSlide"/><Relationship Id="rId28" Target="notesSlides/notesSlide8.xml" Type="http://schemas.openxmlformats.org/officeDocument/2006/relationships/notesSlide"/><Relationship Id="rId29" Target="notesSlides/notesSlide9.xml" Type="http://schemas.openxmlformats.org/officeDocument/2006/relationships/notesSlide"/><Relationship Id="rId3" Target="viewProps.xml" Type="http://schemas.openxmlformats.org/officeDocument/2006/relationships/viewProps"/><Relationship Id="rId30" Target="notesSlides/notesSlide10.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https://gamma.app/?utm_source=made-with-gamma" TargetMode="External" Type="http://schemas.openxmlformats.org/officeDocument/2006/relationships/hyperlink"/><Relationship Id="rId4" Target="../media/image1.png" Type="http://schemas.openxmlformats.org/officeDocument/2006/relationships/image"/><Relationship Id="rId5"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https://gamma.app/?utm_source=made-with-gamma" TargetMode="External" Type="http://schemas.openxmlformats.org/officeDocument/2006/relationships/hyperlink"/><Relationship Id="rId4" Target="../media/image1.png" Type="http://schemas.openxmlformats.org/officeDocument/2006/relationships/image"/><Relationship Id="rId5"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https://gamma.app/?utm_source=made-with-gamma" TargetMode="External" Type="http://schemas.openxmlformats.org/officeDocument/2006/relationships/hyperlink"/><Relationship Id="rId4" Target="../media/image1.png" Type="http://schemas.openxmlformats.org/officeDocument/2006/relationships/image"/><Relationship Id="rId5"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https://gamma.app/?utm_source=made-with-gamma" TargetMode="External" Type="http://schemas.openxmlformats.org/officeDocument/2006/relationships/hyperlink"/><Relationship Id="rId4" Target="../media/image1.png" Type="http://schemas.openxmlformats.org/officeDocument/2006/relationships/image"/><Relationship Id="rId5"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https://gamma.app/?utm_source=made-with-gamma" TargetMode="External" Type="http://schemas.openxmlformats.org/officeDocument/2006/relationships/hyperlink"/><Relationship Id="rId4" Target="../media/image1.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C0C0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7"/>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5"/>
              <a:stretch>
                <a:fillRect l="0" t="0" r="0" b="0"/>
              </a:stretch>
            </a:blipFill>
          </p:spPr>
        </p:sp>
      </p:grpSp>
      <p:sp>
        <p:nvSpPr>
          <p:cNvPr name="TextBox 10" id="10"/>
          <p:cNvSpPr txBox="true"/>
          <p:nvPr/>
        </p:nvSpPr>
        <p:spPr>
          <a:xfrm rot="0">
            <a:off x="992238" y="2666107"/>
            <a:ext cx="9445526" cy="2686496"/>
          </a:xfrm>
          <a:prstGeom prst="rect">
            <a:avLst/>
          </a:prstGeom>
        </p:spPr>
        <p:txBody>
          <a:bodyPr anchor="t" rtlCol="false" tIns="0" lIns="0" bIns="0" rIns="0">
            <a:spAutoFit/>
          </a:bodyPr>
          <a:lstStyle/>
          <a:p>
            <a:pPr algn="l">
              <a:lnSpc>
                <a:spcPts val="6937"/>
              </a:lnSpc>
            </a:pPr>
            <a:r>
              <a:rPr lang="en-US" sz="5562" b="true">
                <a:solidFill>
                  <a:srgbClr val="101014"/>
                </a:solidFill>
                <a:latin typeface="Playfair Display Bold"/>
                <a:ea typeface="Playfair Display Bold"/>
                <a:cs typeface="Playfair Display Bold"/>
                <a:sym typeface="Playfair Display Bold"/>
              </a:rPr>
              <a:t>Building a Complete e-Commerce Database with SQL</a:t>
            </a:r>
          </a:p>
        </p:txBody>
      </p:sp>
      <p:sp>
        <p:nvSpPr>
          <p:cNvPr name="TextBox 11" id="11"/>
          <p:cNvSpPr txBox="true"/>
          <p:nvPr/>
        </p:nvSpPr>
        <p:spPr>
          <a:xfrm rot="0">
            <a:off x="992238" y="5692080"/>
            <a:ext cx="9445526" cy="1900237"/>
          </a:xfrm>
          <a:prstGeom prst="rect">
            <a:avLst/>
          </a:prstGeom>
        </p:spPr>
        <p:txBody>
          <a:bodyPr anchor="t" rtlCol="false" tIns="0" lIns="0" bIns="0" rIns="0">
            <a:spAutoFit/>
          </a:bodyPr>
          <a:lstStyle/>
          <a:p>
            <a:pPr algn="l">
              <a:lnSpc>
                <a:spcPts val="3562"/>
              </a:lnSpc>
            </a:pPr>
            <a:r>
              <a:rPr lang="en-US" sz="2187">
                <a:solidFill>
                  <a:srgbClr val="39393C"/>
                </a:solidFill>
                <a:latin typeface="Open Sans"/>
                <a:ea typeface="Open Sans"/>
                <a:cs typeface="Open Sans"/>
                <a:sym typeface="Open Sans"/>
              </a:rPr>
              <a:t>A practical guide to designing, populating, and querying a robust database for an online shopping platform. Learn how to structure tables, enforce data integrity, and extract meaningful insights from your data.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C0C0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7"/>
            </a:solidFill>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718822" y="434054"/>
            <a:ext cx="9108430" cy="787747"/>
          </a:xfrm>
          <a:prstGeom prst="rect">
            <a:avLst/>
          </a:prstGeom>
        </p:spPr>
        <p:txBody>
          <a:bodyPr anchor="t" rtlCol="false" tIns="0" lIns="0" bIns="0" rIns="0">
            <a:spAutoFit/>
          </a:bodyPr>
          <a:lstStyle/>
          <a:p>
            <a:pPr algn="l">
              <a:lnSpc>
                <a:spcPts val="6000"/>
              </a:lnSpc>
            </a:pPr>
            <a:r>
              <a:rPr lang="en-US" sz="4812" b="true">
                <a:solidFill>
                  <a:srgbClr val="101014"/>
                </a:solidFill>
                <a:latin typeface="Playfair Display Bold"/>
                <a:ea typeface="Playfair Display Bold"/>
                <a:cs typeface="Playfair Display Bold"/>
                <a:sym typeface="Playfair Display Bold"/>
              </a:rPr>
              <a:t>Key Takeaways for Your Projects</a:t>
            </a:r>
          </a:p>
        </p:txBody>
      </p:sp>
      <p:grpSp>
        <p:nvGrpSpPr>
          <p:cNvPr name="Group 9" id="9"/>
          <p:cNvGrpSpPr/>
          <p:nvPr/>
        </p:nvGrpSpPr>
        <p:grpSpPr>
          <a:xfrm rot="0">
            <a:off x="7718822" y="2167830"/>
            <a:ext cx="553342" cy="553342"/>
            <a:chOff x="0" y="0"/>
            <a:chExt cx="737790" cy="737790"/>
          </a:xfrm>
        </p:grpSpPr>
        <p:sp>
          <p:nvSpPr>
            <p:cNvPr name="Freeform 10" id="10"/>
            <p:cNvSpPr/>
            <p:nvPr/>
          </p:nvSpPr>
          <p:spPr>
            <a:xfrm flipH="false" flipV="false" rot="0">
              <a:off x="0" y="0"/>
              <a:ext cx="737743" cy="737743"/>
            </a:xfrm>
            <a:custGeom>
              <a:avLst/>
              <a:gdLst/>
              <a:ahLst/>
              <a:cxnLst/>
              <a:rect r="r" b="b" t="t" l="l"/>
              <a:pathLst>
                <a:path h="737743" w="737743">
                  <a:moveTo>
                    <a:pt x="0" y="49149"/>
                  </a:moveTo>
                  <a:cubicBezTo>
                    <a:pt x="0" y="21971"/>
                    <a:pt x="21971" y="0"/>
                    <a:pt x="49149" y="0"/>
                  </a:cubicBezTo>
                  <a:lnTo>
                    <a:pt x="688594" y="0"/>
                  </a:lnTo>
                  <a:cubicBezTo>
                    <a:pt x="715772" y="0"/>
                    <a:pt x="737743" y="21971"/>
                    <a:pt x="737743" y="49149"/>
                  </a:cubicBezTo>
                  <a:lnTo>
                    <a:pt x="737743" y="688594"/>
                  </a:lnTo>
                  <a:cubicBezTo>
                    <a:pt x="737743" y="715772"/>
                    <a:pt x="715772" y="737743"/>
                    <a:pt x="688594" y="737743"/>
                  </a:cubicBezTo>
                  <a:lnTo>
                    <a:pt x="49149" y="737743"/>
                  </a:lnTo>
                  <a:cubicBezTo>
                    <a:pt x="21971" y="737743"/>
                    <a:pt x="0" y="715772"/>
                    <a:pt x="0" y="688594"/>
                  </a:cubicBezTo>
                  <a:close/>
                </a:path>
              </a:pathLst>
            </a:custGeom>
            <a:solidFill>
              <a:srgbClr val="E0E0EC"/>
            </a:solidFill>
          </p:spPr>
        </p:sp>
      </p:grpSp>
      <p:sp>
        <p:nvSpPr>
          <p:cNvPr name="TextBox 11" id="11"/>
          <p:cNvSpPr txBox="true"/>
          <p:nvPr/>
        </p:nvSpPr>
        <p:spPr>
          <a:xfrm rot="0">
            <a:off x="7811095" y="2280643"/>
            <a:ext cx="368796" cy="394395"/>
          </a:xfrm>
          <a:prstGeom prst="rect">
            <a:avLst/>
          </a:prstGeom>
        </p:spPr>
        <p:txBody>
          <a:bodyPr anchor="t" rtlCol="false" tIns="0" lIns="0" bIns="0" rIns="0">
            <a:spAutoFit/>
          </a:bodyPr>
          <a:lstStyle/>
          <a:p>
            <a:pPr algn="ctr">
              <a:lnSpc>
                <a:spcPts val="2874"/>
              </a:lnSpc>
            </a:pPr>
            <a:r>
              <a:rPr lang="en-US" sz="2874" b="true">
                <a:solidFill>
                  <a:srgbClr val="39393C"/>
                </a:solidFill>
                <a:latin typeface="Playfair Display Bold"/>
                <a:ea typeface="Playfair Display Bold"/>
                <a:cs typeface="Playfair Display Bold"/>
                <a:sym typeface="Playfair Display Bold"/>
              </a:rPr>
              <a:t>1</a:t>
            </a:r>
          </a:p>
        </p:txBody>
      </p:sp>
      <p:sp>
        <p:nvSpPr>
          <p:cNvPr name="TextBox 12" id="12"/>
          <p:cNvSpPr txBox="true"/>
          <p:nvPr/>
        </p:nvSpPr>
        <p:spPr>
          <a:xfrm rot="0">
            <a:off x="8518029" y="2223790"/>
            <a:ext cx="3661916" cy="412849"/>
          </a:xfrm>
          <a:prstGeom prst="rect">
            <a:avLst/>
          </a:prstGeom>
        </p:spPr>
        <p:txBody>
          <a:bodyPr anchor="t" rtlCol="false" tIns="0" lIns="0" bIns="0" rIns="0">
            <a:spAutoFit/>
          </a:bodyPr>
          <a:lstStyle/>
          <a:p>
            <a:pPr algn="l">
              <a:lnSpc>
                <a:spcPts val="3000"/>
              </a:lnSpc>
            </a:pPr>
            <a:r>
              <a:rPr lang="en-US" sz="2375" b="true">
                <a:solidFill>
                  <a:srgbClr val="39393C"/>
                </a:solidFill>
                <a:latin typeface="Playfair Display Bold"/>
                <a:ea typeface="Playfair Display Bold"/>
                <a:cs typeface="Playfair Display Bold"/>
                <a:sym typeface="Playfair Display Bold"/>
              </a:rPr>
              <a:t>Enforce Constraints Early</a:t>
            </a:r>
          </a:p>
        </p:txBody>
      </p:sp>
      <p:sp>
        <p:nvSpPr>
          <p:cNvPr name="TextBox 13" id="13"/>
          <p:cNvSpPr txBox="true"/>
          <p:nvPr/>
        </p:nvSpPr>
        <p:spPr>
          <a:xfrm rot="0">
            <a:off x="8518029" y="2707928"/>
            <a:ext cx="8909149" cy="863204"/>
          </a:xfrm>
          <a:prstGeom prst="rect">
            <a:avLst/>
          </a:prstGeom>
        </p:spPr>
        <p:txBody>
          <a:bodyPr anchor="t" rtlCol="false" tIns="0" lIns="0" bIns="0" rIns="0">
            <a:spAutoFit/>
          </a:bodyPr>
          <a:lstStyle/>
          <a:p>
            <a:pPr algn="l">
              <a:lnSpc>
                <a:spcPts val="3062"/>
              </a:lnSpc>
            </a:pPr>
            <a:r>
              <a:rPr lang="en-US" sz="1874">
                <a:solidFill>
                  <a:srgbClr val="39393C"/>
                </a:solidFill>
                <a:latin typeface="Open Sans"/>
                <a:ea typeface="Open Sans"/>
                <a:cs typeface="Open Sans"/>
                <a:sym typeface="Open Sans"/>
              </a:rPr>
              <a:t>Use check constraints, unique constraints, and foreign keys to maintain data integrity at the database level rather than relying on application code.</a:t>
            </a:r>
          </a:p>
        </p:txBody>
      </p:sp>
      <p:grpSp>
        <p:nvGrpSpPr>
          <p:cNvPr name="Group 14" id="14"/>
          <p:cNvGrpSpPr/>
          <p:nvPr/>
        </p:nvGrpSpPr>
        <p:grpSpPr>
          <a:xfrm rot="0">
            <a:off x="7718822" y="4063007"/>
            <a:ext cx="553342" cy="553343"/>
            <a:chOff x="0" y="0"/>
            <a:chExt cx="737790" cy="737790"/>
          </a:xfrm>
        </p:grpSpPr>
        <p:sp>
          <p:nvSpPr>
            <p:cNvPr name="Freeform 15" id="15"/>
            <p:cNvSpPr/>
            <p:nvPr/>
          </p:nvSpPr>
          <p:spPr>
            <a:xfrm flipH="false" flipV="false" rot="0">
              <a:off x="0" y="0"/>
              <a:ext cx="737743" cy="737743"/>
            </a:xfrm>
            <a:custGeom>
              <a:avLst/>
              <a:gdLst/>
              <a:ahLst/>
              <a:cxnLst/>
              <a:rect r="r" b="b" t="t" l="l"/>
              <a:pathLst>
                <a:path h="737743" w="737743">
                  <a:moveTo>
                    <a:pt x="0" y="49149"/>
                  </a:moveTo>
                  <a:cubicBezTo>
                    <a:pt x="0" y="21971"/>
                    <a:pt x="21971" y="0"/>
                    <a:pt x="49149" y="0"/>
                  </a:cubicBezTo>
                  <a:lnTo>
                    <a:pt x="688594" y="0"/>
                  </a:lnTo>
                  <a:cubicBezTo>
                    <a:pt x="715772" y="0"/>
                    <a:pt x="737743" y="21971"/>
                    <a:pt x="737743" y="49149"/>
                  </a:cubicBezTo>
                  <a:lnTo>
                    <a:pt x="737743" y="688594"/>
                  </a:lnTo>
                  <a:cubicBezTo>
                    <a:pt x="737743" y="715772"/>
                    <a:pt x="715772" y="737743"/>
                    <a:pt x="688594" y="737743"/>
                  </a:cubicBezTo>
                  <a:lnTo>
                    <a:pt x="49149" y="737743"/>
                  </a:lnTo>
                  <a:cubicBezTo>
                    <a:pt x="21971" y="737743"/>
                    <a:pt x="0" y="715772"/>
                    <a:pt x="0" y="688594"/>
                  </a:cubicBezTo>
                  <a:close/>
                </a:path>
              </a:pathLst>
            </a:custGeom>
            <a:solidFill>
              <a:srgbClr val="E0E0EC"/>
            </a:solidFill>
          </p:spPr>
        </p:sp>
      </p:grpSp>
      <p:sp>
        <p:nvSpPr>
          <p:cNvPr name="TextBox 16" id="16"/>
          <p:cNvSpPr txBox="true"/>
          <p:nvPr/>
        </p:nvSpPr>
        <p:spPr>
          <a:xfrm rot="0">
            <a:off x="7811095" y="4175820"/>
            <a:ext cx="368796" cy="394395"/>
          </a:xfrm>
          <a:prstGeom prst="rect">
            <a:avLst/>
          </a:prstGeom>
        </p:spPr>
        <p:txBody>
          <a:bodyPr anchor="t" rtlCol="false" tIns="0" lIns="0" bIns="0" rIns="0">
            <a:spAutoFit/>
          </a:bodyPr>
          <a:lstStyle/>
          <a:p>
            <a:pPr algn="ctr">
              <a:lnSpc>
                <a:spcPts val="2874"/>
              </a:lnSpc>
            </a:pPr>
            <a:r>
              <a:rPr lang="en-US" sz="2874" b="true">
                <a:solidFill>
                  <a:srgbClr val="39393C"/>
                </a:solidFill>
                <a:latin typeface="Playfair Display Bold"/>
                <a:ea typeface="Playfair Display Bold"/>
                <a:cs typeface="Playfair Display Bold"/>
                <a:sym typeface="Playfair Display Bold"/>
              </a:rPr>
              <a:t>2</a:t>
            </a:r>
          </a:p>
        </p:txBody>
      </p:sp>
      <p:sp>
        <p:nvSpPr>
          <p:cNvPr name="TextBox 17" id="17"/>
          <p:cNvSpPr txBox="true"/>
          <p:nvPr/>
        </p:nvSpPr>
        <p:spPr>
          <a:xfrm rot="0">
            <a:off x="8518029" y="4118967"/>
            <a:ext cx="4263629" cy="412849"/>
          </a:xfrm>
          <a:prstGeom prst="rect">
            <a:avLst/>
          </a:prstGeom>
        </p:spPr>
        <p:txBody>
          <a:bodyPr anchor="t" rtlCol="false" tIns="0" lIns="0" bIns="0" rIns="0">
            <a:spAutoFit/>
          </a:bodyPr>
          <a:lstStyle/>
          <a:p>
            <a:pPr algn="l">
              <a:lnSpc>
                <a:spcPts val="3000"/>
              </a:lnSpc>
            </a:pPr>
            <a:r>
              <a:rPr lang="en-US" sz="2375" b="true">
                <a:solidFill>
                  <a:srgbClr val="39393C"/>
                </a:solidFill>
                <a:latin typeface="Playfair Display Bold"/>
                <a:ea typeface="Playfair Display Bold"/>
                <a:cs typeface="Playfair Display Bold"/>
                <a:sym typeface="Playfair Display Bold"/>
              </a:rPr>
              <a:t>Master Aggregation Functions</a:t>
            </a:r>
          </a:p>
        </p:txBody>
      </p:sp>
      <p:sp>
        <p:nvSpPr>
          <p:cNvPr name="TextBox 18" id="18"/>
          <p:cNvSpPr txBox="true"/>
          <p:nvPr/>
        </p:nvSpPr>
        <p:spPr>
          <a:xfrm rot="0">
            <a:off x="8518029" y="4603105"/>
            <a:ext cx="8909149" cy="863204"/>
          </a:xfrm>
          <a:prstGeom prst="rect">
            <a:avLst/>
          </a:prstGeom>
        </p:spPr>
        <p:txBody>
          <a:bodyPr anchor="t" rtlCol="false" tIns="0" lIns="0" bIns="0" rIns="0">
            <a:spAutoFit/>
          </a:bodyPr>
          <a:lstStyle/>
          <a:p>
            <a:pPr algn="l">
              <a:lnSpc>
                <a:spcPts val="3062"/>
              </a:lnSpc>
            </a:pPr>
            <a:r>
              <a:rPr lang="en-US" sz="1874">
                <a:solidFill>
                  <a:srgbClr val="39393C"/>
                </a:solidFill>
                <a:latin typeface="Open Sans"/>
                <a:ea typeface="Open Sans"/>
                <a:cs typeface="Open Sans"/>
                <a:sym typeface="Open Sans"/>
              </a:rPr>
              <a:t>Combine GROUP BY with COUNT(), MIN(), MAX(), and date functions to extract actionable business insights from raw data.</a:t>
            </a:r>
          </a:p>
        </p:txBody>
      </p:sp>
      <p:grpSp>
        <p:nvGrpSpPr>
          <p:cNvPr name="Group 19" id="19"/>
          <p:cNvGrpSpPr/>
          <p:nvPr/>
        </p:nvGrpSpPr>
        <p:grpSpPr>
          <a:xfrm rot="0">
            <a:off x="7718822" y="5958185"/>
            <a:ext cx="553342" cy="553342"/>
            <a:chOff x="0" y="0"/>
            <a:chExt cx="737790" cy="737790"/>
          </a:xfrm>
        </p:grpSpPr>
        <p:sp>
          <p:nvSpPr>
            <p:cNvPr name="Freeform 20" id="20"/>
            <p:cNvSpPr/>
            <p:nvPr/>
          </p:nvSpPr>
          <p:spPr>
            <a:xfrm flipH="false" flipV="false" rot="0">
              <a:off x="0" y="0"/>
              <a:ext cx="737743" cy="737743"/>
            </a:xfrm>
            <a:custGeom>
              <a:avLst/>
              <a:gdLst/>
              <a:ahLst/>
              <a:cxnLst/>
              <a:rect r="r" b="b" t="t" l="l"/>
              <a:pathLst>
                <a:path h="737743" w="737743">
                  <a:moveTo>
                    <a:pt x="0" y="49149"/>
                  </a:moveTo>
                  <a:cubicBezTo>
                    <a:pt x="0" y="21971"/>
                    <a:pt x="21971" y="0"/>
                    <a:pt x="49149" y="0"/>
                  </a:cubicBezTo>
                  <a:lnTo>
                    <a:pt x="688594" y="0"/>
                  </a:lnTo>
                  <a:cubicBezTo>
                    <a:pt x="715772" y="0"/>
                    <a:pt x="737743" y="21971"/>
                    <a:pt x="737743" y="49149"/>
                  </a:cubicBezTo>
                  <a:lnTo>
                    <a:pt x="737743" y="688594"/>
                  </a:lnTo>
                  <a:cubicBezTo>
                    <a:pt x="737743" y="715772"/>
                    <a:pt x="715772" y="737743"/>
                    <a:pt x="688594" y="737743"/>
                  </a:cubicBezTo>
                  <a:lnTo>
                    <a:pt x="49149" y="737743"/>
                  </a:lnTo>
                  <a:cubicBezTo>
                    <a:pt x="21971" y="737743"/>
                    <a:pt x="0" y="715772"/>
                    <a:pt x="0" y="688594"/>
                  </a:cubicBezTo>
                  <a:close/>
                </a:path>
              </a:pathLst>
            </a:custGeom>
            <a:solidFill>
              <a:srgbClr val="E0E0EC"/>
            </a:solidFill>
          </p:spPr>
        </p:sp>
      </p:grpSp>
      <p:sp>
        <p:nvSpPr>
          <p:cNvPr name="TextBox 21" id="21"/>
          <p:cNvSpPr txBox="true"/>
          <p:nvPr/>
        </p:nvSpPr>
        <p:spPr>
          <a:xfrm rot="0">
            <a:off x="7811095" y="6070997"/>
            <a:ext cx="368796" cy="394395"/>
          </a:xfrm>
          <a:prstGeom prst="rect">
            <a:avLst/>
          </a:prstGeom>
        </p:spPr>
        <p:txBody>
          <a:bodyPr anchor="t" rtlCol="false" tIns="0" lIns="0" bIns="0" rIns="0">
            <a:spAutoFit/>
          </a:bodyPr>
          <a:lstStyle/>
          <a:p>
            <a:pPr algn="ctr">
              <a:lnSpc>
                <a:spcPts val="2874"/>
              </a:lnSpc>
            </a:pPr>
            <a:r>
              <a:rPr lang="en-US" sz="2874" b="true">
                <a:solidFill>
                  <a:srgbClr val="39393C"/>
                </a:solidFill>
                <a:latin typeface="Playfair Display Bold"/>
                <a:ea typeface="Playfair Display Bold"/>
                <a:cs typeface="Playfair Display Bold"/>
                <a:sym typeface="Playfair Display Bold"/>
              </a:rPr>
              <a:t>3</a:t>
            </a:r>
          </a:p>
        </p:txBody>
      </p:sp>
      <p:sp>
        <p:nvSpPr>
          <p:cNvPr name="TextBox 22" id="22"/>
          <p:cNvSpPr txBox="true"/>
          <p:nvPr/>
        </p:nvSpPr>
        <p:spPr>
          <a:xfrm rot="0">
            <a:off x="8518029" y="6014145"/>
            <a:ext cx="5606057" cy="412849"/>
          </a:xfrm>
          <a:prstGeom prst="rect">
            <a:avLst/>
          </a:prstGeom>
        </p:spPr>
        <p:txBody>
          <a:bodyPr anchor="t" rtlCol="false" tIns="0" lIns="0" bIns="0" rIns="0">
            <a:spAutoFit/>
          </a:bodyPr>
          <a:lstStyle/>
          <a:p>
            <a:pPr algn="l">
              <a:lnSpc>
                <a:spcPts val="3000"/>
              </a:lnSpc>
            </a:pPr>
            <a:r>
              <a:rPr lang="en-US" sz="2375" b="true">
                <a:solidFill>
                  <a:srgbClr val="39393C"/>
                </a:solidFill>
                <a:latin typeface="Playfair Display Bold"/>
                <a:ea typeface="Playfair Display Bold"/>
                <a:cs typeface="Playfair Display Bold"/>
                <a:sym typeface="Playfair Display Bold"/>
              </a:rPr>
              <a:t>Leverage Subqueries for Complex Logic</a:t>
            </a:r>
          </a:p>
        </p:txBody>
      </p:sp>
      <p:sp>
        <p:nvSpPr>
          <p:cNvPr name="TextBox 23" id="23"/>
          <p:cNvSpPr txBox="true"/>
          <p:nvPr/>
        </p:nvSpPr>
        <p:spPr>
          <a:xfrm rot="0">
            <a:off x="8518029" y="6498282"/>
            <a:ext cx="8909149" cy="863204"/>
          </a:xfrm>
          <a:prstGeom prst="rect">
            <a:avLst/>
          </a:prstGeom>
        </p:spPr>
        <p:txBody>
          <a:bodyPr anchor="t" rtlCol="false" tIns="0" lIns="0" bIns="0" rIns="0">
            <a:spAutoFit/>
          </a:bodyPr>
          <a:lstStyle/>
          <a:p>
            <a:pPr algn="l">
              <a:lnSpc>
                <a:spcPts val="3062"/>
              </a:lnSpc>
            </a:pPr>
            <a:r>
              <a:rPr lang="en-US" sz="1874">
                <a:solidFill>
                  <a:srgbClr val="39393C"/>
                </a:solidFill>
                <a:latin typeface="Open Sans"/>
                <a:ea typeface="Open Sans"/>
                <a:cs typeface="Open Sans"/>
                <a:sym typeface="Open Sans"/>
              </a:rPr>
              <a:t>Use subqueries in WHERE clauses to perform dynamic comparisons like identifying products below average stock levels.</a:t>
            </a:r>
          </a:p>
        </p:txBody>
      </p:sp>
      <p:grpSp>
        <p:nvGrpSpPr>
          <p:cNvPr name="Group 24" id="24"/>
          <p:cNvGrpSpPr/>
          <p:nvPr/>
        </p:nvGrpSpPr>
        <p:grpSpPr>
          <a:xfrm rot="0">
            <a:off x="7718822" y="7853362"/>
            <a:ext cx="553342" cy="553342"/>
            <a:chOff x="0" y="0"/>
            <a:chExt cx="737790" cy="737790"/>
          </a:xfrm>
        </p:grpSpPr>
        <p:sp>
          <p:nvSpPr>
            <p:cNvPr name="Freeform 25" id="25"/>
            <p:cNvSpPr/>
            <p:nvPr/>
          </p:nvSpPr>
          <p:spPr>
            <a:xfrm flipH="false" flipV="false" rot="0">
              <a:off x="0" y="0"/>
              <a:ext cx="737743" cy="737743"/>
            </a:xfrm>
            <a:custGeom>
              <a:avLst/>
              <a:gdLst/>
              <a:ahLst/>
              <a:cxnLst/>
              <a:rect r="r" b="b" t="t" l="l"/>
              <a:pathLst>
                <a:path h="737743" w="737743">
                  <a:moveTo>
                    <a:pt x="0" y="49149"/>
                  </a:moveTo>
                  <a:cubicBezTo>
                    <a:pt x="0" y="21971"/>
                    <a:pt x="21971" y="0"/>
                    <a:pt x="49149" y="0"/>
                  </a:cubicBezTo>
                  <a:lnTo>
                    <a:pt x="688594" y="0"/>
                  </a:lnTo>
                  <a:cubicBezTo>
                    <a:pt x="715772" y="0"/>
                    <a:pt x="737743" y="21971"/>
                    <a:pt x="737743" y="49149"/>
                  </a:cubicBezTo>
                  <a:lnTo>
                    <a:pt x="737743" y="688594"/>
                  </a:lnTo>
                  <a:cubicBezTo>
                    <a:pt x="737743" y="715772"/>
                    <a:pt x="715772" y="737743"/>
                    <a:pt x="688594" y="737743"/>
                  </a:cubicBezTo>
                  <a:lnTo>
                    <a:pt x="49149" y="737743"/>
                  </a:lnTo>
                  <a:cubicBezTo>
                    <a:pt x="21971" y="737743"/>
                    <a:pt x="0" y="715772"/>
                    <a:pt x="0" y="688594"/>
                  </a:cubicBezTo>
                  <a:close/>
                </a:path>
              </a:pathLst>
            </a:custGeom>
            <a:solidFill>
              <a:srgbClr val="E0E0EC"/>
            </a:solidFill>
          </p:spPr>
        </p:sp>
      </p:grpSp>
      <p:sp>
        <p:nvSpPr>
          <p:cNvPr name="TextBox 26" id="26"/>
          <p:cNvSpPr txBox="true"/>
          <p:nvPr/>
        </p:nvSpPr>
        <p:spPr>
          <a:xfrm rot="0">
            <a:off x="7811095" y="7966174"/>
            <a:ext cx="368796" cy="394395"/>
          </a:xfrm>
          <a:prstGeom prst="rect">
            <a:avLst/>
          </a:prstGeom>
        </p:spPr>
        <p:txBody>
          <a:bodyPr anchor="t" rtlCol="false" tIns="0" lIns="0" bIns="0" rIns="0">
            <a:spAutoFit/>
          </a:bodyPr>
          <a:lstStyle/>
          <a:p>
            <a:pPr algn="ctr">
              <a:lnSpc>
                <a:spcPts val="2874"/>
              </a:lnSpc>
            </a:pPr>
            <a:r>
              <a:rPr lang="en-US" sz="2874" b="true">
                <a:solidFill>
                  <a:srgbClr val="39393C"/>
                </a:solidFill>
                <a:latin typeface="Playfair Display Bold"/>
                <a:ea typeface="Playfair Display Bold"/>
                <a:cs typeface="Playfair Display Bold"/>
                <a:sym typeface="Playfair Display Bold"/>
              </a:rPr>
              <a:t>4</a:t>
            </a:r>
          </a:p>
        </p:txBody>
      </p:sp>
      <p:sp>
        <p:nvSpPr>
          <p:cNvPr name="TextBox 27" id="27"/>
          <p:cNvSpPr txBox="true"/>
          <p:nvPr/>
        </p:nvSpPr>
        <p:spPr>
          <a:xfrm rot="0">
            <a:off x="8518029" y="7909321"/>
            <a:ext cx="3074342" cy="412849"/>
          </a:xfrm>
          <a:prstGeom prst="rect">
            <a:avLst/>
          </a:prstGeom>
        </p:spPr>
        <p:txBody>
          <a:bodyPr anchor="t" rtlCol="false" tIns="0" lIns="0" bIns="0" rIns="0">
            <a:spAutoFit/>
          </a:bodyPr>
          <a:lstStyle/>
          <a:p>
            <a:pPr algn="l">
              <a:lnSpc>
                <a:spcPts val="3000"/>
              </a:lnSpc>
            </a:pPr>
            <a:r>
              <a:rPr lang="en-US" sz="2375" b="true">
                <a:solidFill>
                  <a:srgbClr val="39393C"/>
                </a:solidFill>
                <a:latin typeface="Playfair Display Bold"/>
                <a:ea typeface="Playfair Display Bold"/>
                <a:cs typeface="Playfair Display Bold"/>
                <a:sym typeface="Playfair Display Bold"/>
              </a:rPr>
              <a:t>Design for Scale</a:t>
            </a:r>
          </a:p>
        </p:txBody>
      </p:sp>
      <p:sp>
        <p:nvSpPr>
          <p:cNvPr name="TextBox 28" id="28"/>
          <p:cNvSpPr txBox="true"/>
          <p:nvPr/>
        </p:nvSpPr>
        <p:spPr>
          <a:xfrm rot="0">
            <a:off x="8518029" y="8393460"/>
            <a:ext cx="8909149" cy="863204"/>
          </a:xfrm>
          <a:prstGeom prst="rect">
            <a:avLst/>
          </a:prstGeom>
        </p:spPr>
        <p:txBody>
          <a:bodyPr anchor="t" rtlCol="false" tIns="0" lIns="0" bIns="0" rIns="0">
            <a:spAutoFit/>
          </a:bodyPr>
          <a:lstStyle/>
          <a:p>
            <a:pPr algn="l">
              <a:lnSpc>
                <a:spcPts val="3062"/>
              </a:lnSpc>
            </a:pPr>
            <a:r>
              <a:rPr lang="en-US" sz="1874">
                <a:solidFill>
                  <a:srgbClr val="39393C"/>
                </a:solidFill>
                <a:latin typeface="Open Sans"/>
                <a:ea typeface="Open Sans"/>
                <a:cs typeface="Open Sans"/>
                <a:sym typeface="Open Sans"/>
              </a:rPr>
              <a:t>Structure your schema with proper relationships from the start to support future growth and complex analytical queries.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C0C0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7"/>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5"/>
              <a:stretch>
                <a:fillRect l="0" t="0" r="0" b="0"/>
              </a:stretch>
            </a:blipFill>
          </p:spPr>
        </p:sp>
      </p:grpSp>
      <p:sp>
        <p:nvSpPr>
          <p:cNvPr name="TextBox 10" id="10"/>
          <p:cNvSpPr txBox="true"/>
          <p:nvPr/>
        </p:nvSpPr>
        <p:spPr>
          <a:xfrm rot="0">
            <a:off x="794891" y="269825"/>
            <a:ext cx="8406556" cy="719138"/>
          </a:xfrm>
          <a:prstGeom prst="rect">
            <a:avLst/>
          </a:prstGeom>
        </p:spPr>
        <p:txBody>
          <a:bodyPr anchor="t" rtlCol="false" tIns="0" lIns="0" bIns="0" rIns="0">
            <a:spAutoFit/>
          </a:bodyPr>
          <a:lstStyle/>
          <a:p>
            <a:pPr algn="l">
              <a:lnSpc>
                <a:spcPts val="5562"/>
              </a:lnSpc>
            </a:pPr>
            <a:r>
              <a:rPr lang="en-US" sz="4437" b="true">
                <a:solidFill>
                  <a:srgbClr val="101014"/>
                </a:solidFill>
                <a:latin typeface="Playfair Display Bold"/>
                <a:ea typeface="Playfair Display Bold"/>
                <a:cs typeface="Playfair Display Bold"/>
                <a:sym typeface="Playfair Display Bold"/>
              </a:rPr>
              <a:t>Database Architecture Overview</a:t>
            </a:r>
          </a:p>
        </p:txBody>
      </p:sp>
      <p:sp>
        <p:nvSpPr>
          <p:cNvPr name="TextBox 11" id="11"/>
          <p:cNvSpPr txBox="true"/>
          <p:nvPr/>
        </p:nvSpPr>
        <p:spPr>
          <a:xfrm rot="0">
            <a:off x="794891" y="1634876"/>
            <a:ext cx="9840217" cy="1156544"/>
          </a:xfrm>
          <a:prstGeom prst="rect">
            <a:avLst/>
          </a:prstGeom>
        </p:spPr>
        <p:txBody>
          <a:bodyPr anchor="t" rtlCol="false" tIns="0" lIns="0" bIns="0" rIns="0">
            <a:spAutoFit/>
          </a:bodyPr>
          <a:lstStyle/>
          <a:p>
            <a:pPr algn="l">
              <a:lnSpc>
                <a:spcPts val="2812"/>
              </a:lnSpc>
            </a:pPr>
            <a:r>
              <a:rPr lang="en-US" sz="1750">
                <a:solidFill>
                  <a:srgbClr val="39393C"/>
                </a:solidFill>
                <a:latin typeface="Open Sans"/>
                <a:ea typeface="Open Sans"/>
                <a:cs typeface="Open Sans"/>
                <a:sym typeface="Open Sans"/>
              </a:rPr>
              <a:t>The shopdb database consists of four interconnected tables that model a complete e-commerce system. Each table serves a distinct purpose whilst maintaining referential integrity through foreign keys.</a:t>
            </a:r>
          </a:p>
        </p:txBody>
      </p:sp>
      <p:grpSp>
        <p:nvGrpSpPr>
          <p:cNvPr name="Group 12" id="12"/>
          <p:cNvGrpSpPr/>
          <p:nvPr/>
        </p:nvGrpSpPr>
        <p:grpSpPr>
          <a:xfrm rot="0">
            <a:off x="794891" y="3020020"/>
            <a:ext cx="9840217" cy="1671935"/>
            <a:chOff x="0" y="0"/>
            <a:chExt cx="13120290" cy="2229247"/>
          </a:xfrm>
        </p:grpSpPr>
        <p:sp>
          <p:nvSpPr>
            <p:cNvPr name="Freeform 13" id="13"/>
            <p:cNvSpPr/>
            <p:nvPr/>
          </p:nvSpPr>
          <p:spPr>
            <a:xfrm flipH="false" flipV="false" rot="0">
              <a:off x="0" y="0"/>
              <a:ext cx="13120370" cy="2229231"/>
            </a:xfrm>
            <a:custGeom>
              <a:avLst/>
              <a:gdLst/>
              <a:ahLst/>
              <a:cxnLst/>
              <a:rect r="r" b="b" t="t" l="l"/>
              <a:pathLst>
                <a:path h="2229231" w="13120370">
                  <a:moveTo>
                    <a:pt x="0" y="45466"/>
                  </a:moveTo>
                  <a:cubicBezTo>
                    <a:pt x="0" y="20320"/>
                    <a:pt x="20320" y="0"/>
                    <a:pt x="45466" y="0"/>
                  </a:cubicBezTo>
                  <a:lnTo>
                    <a:pt x="13074904" y="0"/>
                  </a:lnTo>
                  <a:cubicBezTo>
                    <a:pt x="13100050" y="0"/>
                    <a:pt x="13120370" y="20320"/>
                    <a:pt x="13120370" y="45466"/>
                  </a:cubicBezTo>
                  <a:lnTo>
                    <a:pt x="13120370" y="2183765"/>
                  </a:lnTo>
                  <a:cubicBezTo>
                    <a:pt x="13120370" y="2208911"/>
                    <a:pt x="13100050" y="2229231"/>
                    <a:pt x="13074904" y="2229231"/>
                  </a:cubicBezTo>
                  <a:lnTo>
                    <a:pt x="45466" y="2229231"/>
                  </a:lnTo>
                  <a:cubicBezTo>
                    <a:pt x="20320" y="2229231"/>
                    <a:pt x="0" y="2208911"/>
                    <a:pt x="0" y="2183765"/>
                  </a:cubicBezTo>
                  <a:close/>
                </a:path>
              </a:pathLst>
            </a:custGeom>
            <a:solidFill>
              <a:srgbClr val="E0E0EC"/>
            </a:solidFill>
          </p:spPr>
        </p:sp>
      </p:grpSp>
      <p:sp>
        <p:nvSpPr>
          <p:cNvPr name="TextBox 14" id="14"/>
          <p:cNvSpPr txBox="true"/>
          <p:nvPr/>
        </p:nvSpPr>
        <p:spPr>
          <a:xfrm rot="0">
            <a:off x="1022003" y="3237607"/>
            <a:ext cx="2838896" cy="364480"/>
          </a:xfrm>
          <a:prstGeom prst="rect">
            <a:avLst/>
          </a:prstGeom>
        </p:spPr>
        <p:txBody>
          <a:bodyPr anchor="t" rtlCol="false" tIns="0" lIns="0" bIns="0" rIns="0">
            <a:spAutoFit/>
          </a:bodyPr>
          <a:lstStyle/>
          <a:p>
            <a:pPr algn="l">
              <a:lnSpc>
                <a:spcPts val="2750"/>
              </a:lnSpc>
            </a:pPr>
            <a:r>
              <a:rPr lang="en-US" sz="2187" b="true">
                <a:solidFill>
                  <a:srgbClr val="39393C"/>
                </a:solidFill>
                <a:latin typeface="Playfair Display Bold"/>
                <a:ea typeface="Playfair Display Bold"/>
                <a:cs typeface="Playfair Display Bold"/>
                <a:sym typeface="Playfair Display Bold"/>
              </a:rPr>
              <a:t>Customers</a:t>
            </a:r>
          </a:p>
        </p:txBody>
      </p:sp>
      <p:sp>
        <p:nvSpPr>
          <p:cNvPr name="TextBox 15" id="15"/>
          <p:cNvSpPr txBox="true"/>
          <p:nvPr/>
        </p:nvSpPr>
        <p:spPr>
          <a:xfrm rot="0">
            <a:off x="1022003" y="3671590"/>
            <a:ext cx="9385995" cy="793254"/>
          </a:xfrm>
          <a:prstGeom prst="rect">
            <a:avLst/>
          </a:prstGeom>
        </p:spPr>
        <p:txBody>
          <a:bodyPr anchor="t" rtlCol="false" tIns="0" lIns="0" bIns="0" rIns="0">
            <a:spAutoFit/>
          </a:bodyPr>
          <a:lstStyle/>
          <a:p>
            <a:pPr algn="l">
              <a:lnSpc>
                <a:spcPts val="2812"/>
              </a:lnSpc>
            </a:pPr>
            <a:r>
              <a:rPr lang="en-US" sz="1750">
                <a:solidFill>
                  <a:srgbClr val="39393C"/>
                </a:solidFill>
                <a:latin typeface="Open Sans"/>
                <a:ea typeface="Open Sans"/>
                <a:cs typeface="Open Sans"/>
                <a:sym typeface="Open Sans"/>
              </a:rPr>
              <a:t>Store customer contact details, including email and phone verification to prevent duplicates.</a:t>
            </a:r>
          </a:p>
        </p:txBody>
      </p:sp>
      <p:grpSp>
        <p:nvGrpSpPr>
          <p:cNvPr name="Group 16" id="16"/>
          <p:cNvGrpSpPr/>
          <p:nvPr/>
        </p:nvGrpSpPr>
        <p:grpSpPr>
          <a:xfrm rot="0">
            <a:off x="794891" y="4919068"/>
            <a:ext cx="9840217" cy="1671935"/>
            <a:chOff x="0" y="0"/>
            <a:chExt cx="13120290" cy="2229247"/>
          </a:xfrm>
        </p:grpSpPr>
        <p:sp>
          <p:nvSpPr>
            <p:cNvPr name="Freeform 17" id="17"/>
            <p:cNvSpPr/>
            <p:nvPr/>
          </p:nvSpPr>
          <p:spPr>
            <a:xfrm flipH="false" flipV="false" rot="0">
              <a:off x="0" y="0"/>
              <a:ext cx="13120370" cy="2229231"/>
            </a:xfrm>
            <a:custGeom>
              <a:avLst/>
              <a:gdLst/>
              <a:ahLst/>
              <a:cxnLst/>
              <a:rect r="r" b="b" t="t" l="l"/>
              <a:pathLst>
                <a:path h="2229231" w="13120370">
                  <a:moveTo>
                    <a:pt x="0" y="45466"/>
                  </a:moveTo>
                  <a:cubicBezTo>
                    <a:pt x="0" y="20320"/>
                    <a:pt x="20320" y="0"/>
                    <a:pt x="45466" y="0"/>
                  </a:cubicBezTo>
                  <a:lnTo>
                    <a:pt x="13074904" y="0"/>
                  </a:lnTo>
                  <a:cubicBezTo>
                    <a:pt x="13100050" y="0"/>
                    <a:pt x="13120370" y="20320"/>
                    <a:pt x="13120370" y="45466"/>
                  </a:cubicBezTo>
                  <a:lnTo>
                    <a:pt x="13120370" y="2183765"/>
                  </a:lnTo>
                  <a:cubicBezTo>
                    <a:pt x="13120370" y="2208911"/>
                    <a:pt x="13100050" y="2229231"/>
                    <a:pt x="13074904" y="2229231"/>
                  </a:cubicBezTo>
                  <a:lnTo>
                    <a:pt x="45466" y="2229231"/>
                  </a:lnTo>
                  <a:cubicBezTo>
                    <a:pt x="20320" y="2229231"/>
                    <a:pt x="0" y="2208911"/>
                    <a:pt x="0" y="2183765"/>
                  </a:cubicBezTo>
                  <a:close/>
                </a:path>
              </a:pathLst>
            </a:custGeom>
            <a:solidFill>
              <a:srgbClr val="E0E0EC"/>
            </a:solidFill>
          </p:spPr>
        </p:sp>
      </p:grpSp>
      <p:sp>
        <p:nvSpPr>
          <p:cNvPr name="TextBox 18" id="18"/>
          <p:cNvSpPr txBox="true"/>
          <p:nvPr/>
        </p:nvSpPr>
        <p:spPr>
          <a:xfrm rot="0">
            <a:off x="1022003" y="5136654"/>
            <a:ext cx="2838896" cy="364480"/>
          </a:xfrm>
          <a:prstGeom prst="rect">
            <a:avLst/>
          </a:prstGeom>
        </p:spPr>
        <p:txBody>
          <a:bodyPr anchor="t" rtlCol="false" tIns="0" lIns="0" bIns="0" rIns="0">
            <a:spAutoFit/>
          </a:bodyPr>
          <a:lstStyle/>
          <a:p>
            <a:pPr algn="l">
              <a:lnSpc>
                <a:spcPts val="2750"/>
              </a:lnSpc>
            </a:pPr>
            <a:r>
              <a:rPr lang="en-US" sz="2187" b="true">
                <a:solidFill>
                  <a:srgbClr val="39393C"/>
                </a:solidFill>
                <a:latin typeface="Playfair Display Bold"/>
                <a:ea typeface="Playfair Display Bold"/>
                <a:cs typeface="Playfair Display Bold"/>
                <a:sym typeface="Playfair Display Bold"/>
              </a:rPr>
              <a:t>Products</a:t>
            </a:r>
          </a:p>
        </p:txBody>
      </p:sp>
      <p:sp>
        <p:nvSpPr>
          <p:cNvPr name="TextBox 19" id="19"/>
          <p:cNvSpPr txBox="true"/>
          <p:nvPr/>
        </p:nvSpPr>
        <p:spPr>
          <a:xfrm rot="0">
            <a:off x="1022003" y="5570636"/>
            <a:ext cx="9385995" cy="793254"/>
          </a:xfrm>
          <a:prstGeom prst="rect">
            <a:avLst/>
          </a:prstGeom>
        </p:spPr>
        <p:txBody>
          <a:bodyPr anchor="t" rtlCol="false" tIns="0" lIns="0" bIns="0" rIns="0">
            <a:spAutoFit/>
          </a:bodyPr>
          <a:lstStyle/>
          <a:p>
            <a:pPr algn="l">
              <a:lnSpc>
                <a:spcPts val="2812"/>
              </a:lnSpc>
            </a:pPr>
            <a:r>
              <a:rPr lang="en-US" sz="1750">
                <a:solidFill>
                  <a:srgbClr val="39393C"/>
                </a:solidFill>
                <a:latin typeface="Open Sans"/>
                <a:ea typeface="Open Sans"/>
                <a:cs typeface="Open Sans"/>
                <a:sym typeface="Open Sans"/>
              </a:rPr>
              <a:t>Manage inventory across categories, enforcing price and stock constraints at the database level.</a:t>
            </a:r>
          </a:p>
        </p:txBody>
      </p:sp>
      <p:grpSp>
        <p:nvGrpSpPr>
          <p:cNvPr name="Group 20" id="20"/>
          <p:cNvGrpSpPr/>
          <p:nvPr/>
        </p:nvGrpSpPr>
        <p:grpSpPr>
          <a:xfrm rot="0">
            <a:off x="794891" y="6818114"/>
            <a:ext cx="9840217" cy="1308646"/>
            <a:chOff x="0" y="0"/>
            <a:chExt cx="13120290" cy="1744862"/>
          </a:xfrm>
        </p:grpSpPr>
        <p:sp>
          <p:nvSpPr>
            <p:cNvPr name="Freeform 21" id="21"/>
            <p:cNvSpPr/>
            <p:nvPr/>
          </p:nvSpPr>
          <p:spPr>
            <a:xfrm flipH="false" flipV="false" rot="0">
              <a:off x="0" y="0"/>
              <a:ext cx="13120370" cy="1744853"/>
            </a:xfrm>
            <a:custGeom>
              <a:avLst/>
              <a:gdLst/>
              <a:ahLst/>
              <a:cxnLst/>
              <a:rect r="r" b="b" t="t" l="l"/>
              <a:pathLst>
                <a:path h="1744853" w="13120370">
                  <a:moveTo>
                    <a:pt x="0" y="45466"/>
                  </a:moveTo>
                  <a:cubicBezTo>
                    <a:pt x="0" y="20320"/>
                    <a:pt x="20320" y="0"/>
                    <a:pt x="45466" y="0"/>
                  </a:cubicBezTo>
                  <a:lnTo>
                    <a:pt x="13074904" y="0"/>
                  </a:lnTo>
                  <a:cubicBezTo>
                    <a:pt x="13100050" y="0"/>
                    <a:pt x="13120370" y="20320"/>
                    <a:pt x="13120370" y="45466"/>
                  </a:cubicBezTo>
                  <a:lnTo>
                    <a:pt x="13120370" y="1699387"/>
                  </a:lnTo>
                  <a:cubicBezTo>
                    <a:pt x="13120370" y="1724533"/>
                    <a:pt x="13100050" y="1744853"/>
                    <a:pt x="13074904" y="1744853"/>
                  </a:cubicBezTo>
                  <a:lnTo>
                    <a:pt x="45466" y="1744853"/>
                  </a:lnTo>
                  <a:cubicBezTo>
                    <a:pt x="20320" y="1744853"/>
                    <a:pt x="0" y="1724533"/>
                    <a:pt x="0" y="1699387"/>
                  </a:cubicBezTo>
                  <a:close/>
                </a:path>
              </a:pathLst>
            </a:custGeom>
            <a:solidFill>
              <a:srgbClr val="E0E0EC"/>
            </a:solidFill>
          </p:spPr>
        </p:sp>
      </p:grpSp>
      <p:sp>
        <p:nvSpPr>
          <p:cNvPr name="TextBox 22" id="22"/>
          <p:cNvSpPr txBox="true"/>
          <p:nvPr/>
        </p:nvSpPr>
        <p:spPr>
          <a:xfrm rot="0">
            <a:off x="1022003" y="7035701"/>
            <a:ext cx="2838896" cy="364480"/>
          </a:xfrm>
          <a:prstGeom prst="rect">
            <a:avLst/>
          </a:prstGeom>
        </p:spPr>
        <p:txBody>
          <a:bodyPr anchor="t" rtlCol="false" tIns="0" lIns="0" bIns="0" rIns="0">
            <a:spAutoFit/>
          </a:bodyPr>
          <a:lstStyle/>
          <a:p>
            <a:pPr algn="l">
              <a:lnSpc>
                <a:spcPts val="2750"/>
              </a:lnSpc>
            </a:pPr>
            <a:r>
              <a:rPr lang="en-US" sz="2187" b="true">
                <a:solidFill>
                  <a:srgbClr val="39393C"/>
                </a:solidFill>
                <a:latin typeface="Playfair Display Bold"/>
                <a:ea typeface="Playfair Display Bold"/>
                <a:cs typeface="Playfair Display Bold"/>
                <a:sym typeface="Playfair Display Bold"/>
              </a:rPr>
              <a:t>Employees</a:t>
            </a:r>
          </a:p>
        </p:txBody>
      </p:sp>
      <p:sp>
        <p:nvSpPr>
          <p:cNvPr name="TextBox 23" id="23"/>
          <p:cNvSpPr txBox="true"/>
          <p:nvPr/>
        </p:nvSpPr>
        <p:spPr>
          <a:xfrm rot="0">
            <a:off x="1022003" y="7469684"/>
            <a:ext cx="9385995" cy="429965"/>
          </a:xfrm>
          <a:prstGeom prst="rect">
            <a:avLst/>
          </a:prstGeom>
        </p:spPr>
        <p:txBody>
          <a:bodyPr anchor="t" rtlCol="false" tIns="0" lIns="0" bIns="0" rIns="0">
            <a:spAutoFit/>
          </a:bodyPr>
          <a:lstStyle/>
          <a:p>
            <a:pPr algn="l">
              <a:lnSpc>
                <a:spcPts val="2812"/>
              </a:lnSpc>
            </a:pPr>
            <a:r>
              <a:rPr lang="en-US" sz="1750">
                <a:solidFill>
                  <a:srgbClr val="39393C"/>
                </a:solidFill>
                <a:latin typeface="Open Sans"/>
                <a:ea typeface="Open Sans"/>
                <a:cs typeface="Open Sans"/>
                <a:sym typeface="Open Sans"/>
              </a:rPr>
              <a:t>Track staff information, roles, and compensation with salary validation.</a:t>
            </a:r>
          </a:p>
        </p:txBody>
      </p:sp>
      <p:grpSp>
        <p:nvGrpSpPr>
          <p:cNvPr name="Group 24" id="24"/>
          <p:cNvGrpSpPr/>
          <p:nvPr/>
        </p:nvGrpSpPr>
        <p:grpSpPr>
          <a:xfrm rot="0">
            <a:off x="794891" y="8353871"/>
            <a:ext cx="9840217" cy="1308646"/>
            <a:chOff x="0" y="0"/>
            <a:chExt cx="13120290" cy="1744862"/>
          </a:xfrm>
        </p:grpSpPr>
        <p:sp>
          <p:nvSpPr>
            <p:cNvPr name="Freeform 25" id="25"/>
            <p:cNvSpPr/>
            <p:nvPr/>
          </p:nvSpPr>
          <p:spPr>
            <a:xfrm flipH="false" flipV="false" rot="0">
              <a:off x="0" y="0"/>
              <a:ext cx="13120370" cy="1744853"/>
            </a:xfrm>
            <a:custGeom>
              <a:avLst/>
              <a:gdLst/>
              <a:ahLst/>
              <a:cxnLst/>
              <a:rect r="r" b="b" t="t" l="l"/>
              <a:pathLst>
                <a:path h="1744853" w="13120370">
                  <a:moveTo>
                    <a:pt x="0" y="45466"/>
                  </a:moveTo>
                  <a:cubicBezTo>
                    <a:pt x="0" y="20320"/>
                    <a:pt x="20320" y="0"/>
                    <a:pt x="45466" y="0"/>
                  </a:cubicBezTo>
                  <a:lnTo>
                    <a:pt x="13074904" y="0"/>
                  </a:lnTo>
                  <a:cubicBezTo>
                    <a:pt x="13100050" y="0"/>
                    <a:pt x="13120370" y="20320"/>
                    <a:pt x="13120370" y="45466"/>
                  </a:cubicBezTo>
                  <a:lnTo>
                    <a:pt x="13120370" y="1699387"/>
                  </a:lnTo>
                  <a:cubicBezTo>
                    <a:pt x="13120370" y="1724533"/>
                    <a:pt x="13100050" y="1744853"/>
                    <a:pt x="13074904" y="1744853"/>
                  </a:cubicBezTo>
                  <a:lnTo>
                    <a:pt x="45466" y="1744853"/>
                  </a:lnTo>
                  <a:cubicBezTo>
                    <a:pt x="20320" y="1744853"/>
                    <a:pt x="0" y="1724533"/>
                    <a:pt x="0" y="1699387"/>
                  </a:cubicBezTo>
                  <a:close/>
                </a:path>
              </a:pathLst>
            </a:custGeom>
            <a:solidFill>
              <a:srgbClr val="E0E0EC"/>
            </a:solidFill>
          </p:spPr>
        </p:sp>
      </p:grpSp>
      <p:sp>
        <p:nvSpPr>
          <p:cNvPr name="TextBox 26" id="26"/>
          <p:cNvSpPr txBox="true"/>
          <p:nvPr/>
        </p:nvSpPr>
        <p:spPr>
          <a:xfrm rot="0">
            <a:off x="1022003" y="8571459"/>
            <a:ext cx="2838896" cy="364480"/>
          </a:xfrm>
          <a:prstGeom prst="rect">
            <a:avLst/>
          </a:prstGeom>
        </p:spPr>
        <p:txBody>
          <a:bodyPr anchor="t" rtlCol="false" tIns="0" lIns="0" bIns="0" rIns="0">
            <a:spAutoFit/>
          </a:bodyPr>
          <a:lstStyle/>
          <a:p>
            <a:pPr algn="l">
              <a:lnSpc>
                <a:spcPts val="2750"/>
              </a:lnSpc>
            </a:pPr>
            <a:r>
              <a:rPr lang="en-US" sz="2187" b="true">
                <a:solidFill>
                  <a:srgbClr val="39393C"/>
                </a:solidFill>
                <a:latin typeface="Playfair Display Bold"/>
                <a:ea typeface="Playfair Display Bold"/>
                <a:cs typeface="Playfair Display Bold"/>
                <a:sym typeface="Playfair Display Bold"/>
              </a:rPr>
              <a:t>Orders</a:t>
            </a:r>
          </a:p>
        </p:txBody>
      </p:sp>
      <p:sp>
        <p:nvSpPr>
          <p:cNvPr name="TextBox 27" id="27"/>
          <p:cNvSpPr txBox="true"/>
          <p:nvPr/>
        </p:nvSpPr>
        <p:spPr>
          <a:xfrm rot="0">
            <a:off x="1022003" y="9005441"/>
            <a:ext cx="9385995" cy="429965"/>
          </a:xfrm>
          <a:prstGeom prst="rect">
            <a:avLst/>
          </a:prstGeom>
        </p:spPr>
        <p:txBody>
          <a:bodyPr anchor="t" rtlCol="false" tIns="0" lIns="0" bIns="0" rIns="0">
            <a:spAutoFit/>
          </a:bodyPr>
          <a:lstStyle/>
          <a:p>
            <a:pPr algn="l">
              <a:lnSpc>
                <a:spcPts val="2812"/>
              </a:lnSpc>
            </a:pPr>
            <a:r>
              <a:rPr lang="en-US" sz="1750">
                <a:solidFill>
                  <a:srgbClr val="39393C"/>
                </a:solidFill>
                <a:latin typeface="Open Sans"/>
                <a:ea typeface="Open Sans"/>
                <a:cs typeface="Open Sans"/>
                <a:sym typeface="Open Sans"/>
              </a:rPr>
              <a:t>Record transactions with status tracking and relationships to customers and products.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C0C0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7"/>
            </a:solidFill>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850237" y="2566712"/>
            <a:ext cx="4239220" cy="461962"/>
          </a:xfrm>
          <a:prstGeom prst="rect">
            <a:avLst/>
          </a:prstGeom>
        </p:spPr>
        <p:txBody>
          <a:bodyPr anchor="t" rtlCol="false" tIns="0" lIns="0" bIns="0" rIns="0">
            <a:spAutoFit/>
          </a:bodyPr>
          <a:lstStyle/>
          <a:p>
            <a:pPr algn="l">
              <a:lnSpc>
                <a:spcPts val="3437"/>
              </a:lnSpc>
            </a:pPr>
            <a:r>
              <a:rPr lang="en-US" sz="2750" b="true">
                <a:solidFill>
                  <a:srgbClr val="101014"/>
                </a:solidFill>
                <a:latin typeface="Playfair Display Bold"/>
                <a:ea typeface="Playfair Display Bold"/>
                <a:cs typeface="Playfair Display Bold"/>
                <a:sym typeface="Playfair Display Bold"/>
              </a:rPr>
              <a:t>Chapter 1: Database Setup</a:t>
            </a:r>
          </a:p>
        </p:txBody>
      </p:sp>
      <p:sp>
        <p:nvSpPr>
          <p:cNvPr name="TextBox 9" id="9"/>
          <p:cNvSpPr txBox="true"/>
          <p:nvPr/>
        </p:nvSpPr>
        <p:spPr>
          <a:xfrm rot="0">
            <a:off x="7690963" y="3295950"/>
            <a:ext cx="7965430" cy="914549"/>
          </a:xfrm>
          <a:prstGeom prst="rect">
            <a:avLst/>
          </a:prstGeom>
        </p:spPr>
        <p:txBody>
          <a:bodyPr anchor="t" rtlCol="false" tIns="0" lIns="0" bIns="0" rIns="0">
            <a:spAutoFit/>
          </a:bodyPr>
          <a:lstStyle/>
          <a:p>
            <a:pPr algn="l">
              <a:lnSpc>
                <a:spcPts val="6937"/>
              </a:lnSpc>
            </a:pPr>
            <a:r>
              <a:rPr lang="en-US" sz="5562" b="true">
                <a:solidFill>
                  <a:srgbClr val="101014"/>
                </a:solidFill>
                <a:latin typeface="Playfair Display Bold"/>
                <a:ea typeface="Playfair Display Bold"/>
                <a:cs typeface="Playfair Display Bold"/>
                <a:sym typeface="Playfair Display Bold"/>
              </a:rPr>
              <a:t>Creating the Foundation</a:t>
            </a:r>
          </a:p>
        </p:txBody>
      </p:sp>
      <p:sp>
        <p:nvSpPr>
          <p:cNvPr name="TextBox 10" id="10"/>
          <p:cNvSpPr txBox="true"/>
          <p:nvPr/>
        </p:nvSpPr>
        <p:spPr>
          <a:xfrm rot="0">
            <a:off x="7850237" y="5084266"/>
            <a:ext cx="9445526" cy="1900237"/>
          </a:xfrm>
          <a:prstGeom prst="rect">
            <a:avLst/>
          </a:prstGeom>
        </p:spPr>
        <p:txBody>
          <a:bodyPr anchor="t" rtlCol="false" tIns="0" lIns="0" bIns="0" rIns="0">
            <a:spAutoFit/>
          </a:bodyPr>
          <a:lstStyle/>
          <a:p>
            <a:pPr algn="l">
              <a:lnSpc>
                <a:spcPts val="3562"/>
              </a:lnSpc>
            </a:pPr>
            <a:r>
              <a:rPr lang="en-US" sz="2187">
                <a:solidFill>
                  <a:srgbClr val="39393C"/>
                </a:solidFill>
                <a:latin typeface="Open Sans"/>
                <a:ea typeface="Open Sans"/>
                <a:cs typeface="Open Sans"/>
                <a:sym typeface="Open Sans"/>
              </a:rPr>
              <a:t>Begin by creating the shopdb database and establishing the customers table. Use AUTO_INCREMENT for primary keys and UNIQUE constraints on email and phone to prevent duplicate entries. Set created_at with a default timestamp to track customer registration dates automatically.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C0C0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7"/>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5"/>
              <a:stretch>
                <a:fillRect l="0" t="0" r="0" b="0"/>
              </a:stretch>
            </a:blipFill>
          </p:spPr>
        </p:sp>
      </p:grpSp>
      <p:sp>
        <p:nvSpPr>
          <p:cNvPr name="TextBox 10" id="10"/>
          <p:cNvSpPr txBox="true"/>
          <p:nvPr/>
        </p:nvSpPr>
        <p:spPr>
          <a:xfrm rot="0">
            <a:off x="906512" y="1034654"/>
            <a:ext cx="9591972" cy="837902"/>
          </a:xfrm>
          <a:prstGeom prst="rect">
            <a:avLst/>
          </a:prstGeom>
        </p:spPr>
        <p:txBody>
          <a:bodyPr anchor="t" rtlCol="false" tIns="0" lIns="0" bIns="0" rIns="0">
            <a:spAutoFit/>
          </a:bodyPr>
          <a:lstStyle/>
          <a:p>
            <a:pPr algn="l">
              <a:lnSpc>
                <a:spcPts val="6312"/>
              </a:lnSpc>
            </a:pPr>
            <a:r>
              <a:rPr lang="en-US" sz="5062" b="true">
                <a:solidFill>
                  <a:srgbClr val="101014"/>
                </a:solidFill>
                <a:latin typeface="Playfair Display Bold"/>
                <a:ea typeface="Playfair Display Bold"/>
                <a:cs typeface="Playfair Display Bold"/>
                <a:sym typeface="Playfair Display Bold"/>
              </a:rPr>
              <a:t>Table Structure and Constraints</a:t>
            </a:r>
          </a:p>
        </p:txBody>
      </p:sp>
      <p:sp>
        <p:nvSpPr>
          <p:cNvPr name="TextBox 11" id="11"/>
          <p:cNvSpPr txBox="true"/>
          <p:nvPr/>
        </p:nvSpPr>
        <p:spPr>
          <a:xfrm rot="0">
            <a:off x="906512" y="2175273"/>
            <a:ext cx="9616976" cy="2157413"/>
          </a:xfrm>
          <a:prstGeom prst="rect">
            <a:avLst/>
          </a:prstGeom>
        </p:spPr>
        <p:txBody>
          <a:bodyPr anchor="t" rtlCol="false" tIns="0" lIns="0" bIns="0" rIns="0">
            <a:spAutoFit/>
          </a:bodyPr>
          <a:lstStyle/>
          <a:p>
            <a:pPr algn="l">
              <a:lnSpc>
                <a:spcPts val="3250"/>
              </a:lnSpc>
            </a:pPr>
            <a:r>
              <a:rPr lang="en-US" sz="2000">
                <a:solidFill>
                  <a:srgbClr val="39393C"/>
                </a:solidFill>
                <a:latin typeface="Open Sans"/>
                <a:ea typeface="Open Sans"/>
                <a:cs typeface="Open Sans"/>
                <a:sym typeface="Open Sans"/>
              </a:rPr>
              <a:t>Define products with category classification and check constraints ensuring prices remain positive and stock levels non-negative. Employees require hire dates and validated salary information. Orders must reference valid customers and products, with status restricted to four valid states: Pending, Shipped, Delivered, or Cancelled.</a:t>
            </a:r>
          </a:p>
        </p:txBody>
      </p:sp>
      <p:sp>
        <p:nvSpPr>
          <p:cNvPr name="TextBox 12" id="12"/>
          <p:cNvSpPr txBox="true"/>
          <p:nvPr/>
        </p:nvSpPr>
        <p:spPr>
          <a:xfrm rot="0">
            <a:off x="906512" y="4873377"/>
            <a:ext cx="3602534" cy="414040"/>
          </a:xfrm>
          <a:prstGeom prst="rect">
            <a:avLst/>
          </a:prstGeom>
        </p:spPr>
        <p:txBody>
          <a:bodyPr anchor="t" rtlCol="false" tIns="0" lIns="0" bIns="0" rIns="0">
            <a:spAutoFit/>
          </a:bodyPr>
          <a:lstStyle/>
          <a:p>
            <a:pPr algn="l">
              <a:lnSpc>
                <a:spcPts val="3124"/>
              </a:lnSpc>
            </a:pPr>
            <a:r>
              <a:rPr lang="en-US" sz="2499" b="true">
                <a:solidFill>
                  <a:srgbClr val="101014"/>
                </a:solidFill>
                <a:latin typeface="Playfair Display Bold"/>
                <a:ea typeface="Playfair Display Bold"/>
                <a:cs typeface="Playfair Display Bold"/>
                <a:sym typeface="Playfair Display Bold"/>
              </a:rPr>
              <a:t>Key Constraints Applied</a:t>
            </a:r>
          </a:p>
        </p:txBody>
      </p:sp>
      <p:sp>
        <p:nvSpPr>
          <p:cNvPr name="TextBox 13" id="13"/>
          <p:cNvSpPr txBox="true"/>
          <p:nvPr/>
        </p:nvSpPr>
        <p:spPr>
          <a:xfrm rot="0">
            <a:off x="906512" y="5460652"/>
            <a:ext cx="4492526" cy="914400"/>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39393C"/>
                </a:solidFill>
                <a:latin typeface="Open Sans"/>
                <a:ea typeface="Open Sans"/>
                <a:cs typeface="Open Sans"/>
                <a:sym typeface="Open Sans"/>
              </a:rPr>
              <a:t>Primary keys for unique identification</a:t>
            </a:r>
          </a:p>
        </p:txBody>
      </p:sp>
      <p:sp>
        <p:nvSpPr>
          <p:cNvPr name="TextBox 14" id="14"/>
          <p:cNvSpPr txBox="true"/>
          <p:nvPr/>
        </p:nvSpPr>
        <p:spPr>
          <a:xfrm rot="0">
            <a:off x="906512" y="6379964"/>
            <a:ext cx="4492526" cy="914400"/>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39393C"/>
                </a:solidFill>
                <a:latin typeface="Open Sans"/>
                <a:ea typeface="Open Sans"/>
                <a:cs typeface="Open Sans"/>
                <a:sym typeface="Open Sans"/>
              </a:rPr>
              <a:t>Foreign keys linking orders to customers and products</a:t>
            </a:r>
          </a:p>
        </p:txBody>
      </p:sp>
      <p:sp>
        <p:nvSpPr>
          <p:cNvPr name="TextBox 15" id="15"/>
          <p:cNvSpPr txBox="true"/>
          <p:nvPr/>
        </p:nvSpPr>
        <p:spPr>
          <a:xfrm rot="0">
            <a:off x="906512" y="7299275"/>
            <a:ext cx="4492526" cy="914400"/>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39393C"/>
                </a:solidFill>
                <a:latin typeface="Open Sans"/>
                <a:ea typeface="Open Sans"/>
                <a:cs typeface="Open Sans"/>
                <a:sym typeface="Open Sans"/>
              </a:rPr>
              <a:t>Check constraints for valid data ranges</a:t>
            </a:r>
          </a:p>
        </p:txBody>
      </p:sp>
      <p:sp>
        <p:nvSpPr>
          <p:cNvPr name="TextBox 16" id="16"/>
          <p:cNvSpPr txBox="true"/>
          <p:nvPr/>
        </p:nvSpPr>
        <p:spPr>
          <a:xfrm rot="0">
            <a:off x="906512" y="8218586"/>
            <a:ext cx="4492526" cy="914400"/>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39393C"/>
                </a:solidFill>
                <a:latin typeface="Open Sans"/>
                <a:ea typeface="Open Sans"/>
                <a:cs typeface="Open Sans"/>
                <a:sym typeface="Open Sans"/>
              </a:rPr>
              <a:t>Unique constraints preventing duplicates</a:t>
            </a:r>
          </a:p>
        </p:txBody>
      </p:sp>
      <p:sp>
        <p:nvSpPr>
          <p:cNvPr name="TextBox 17" id="17"/>
          <p:cNvSpPr txBox="true"/>
          <p:nvPr/>
        </p:nvSpPr>
        <p:spPr>
          <a:xfrm rot="0">
            <a:off x="6040488" y="4873377"/>
            <a:ext cx="4307532" cy="414040"/>
          </a:xfrm>
          <a:prstGeom prst="rect">
            <a:avLst/>
          </a:prstGeom>
        </p:spPr>
        <p:txBody>
          <a:bodyPr anchor="t" rtlCol="false" tIns="0" lIns="0" bIns="0" rIns="0">
            <a:spAutoFit/>
          </a:bodyPr>
          <a:lstStyle/>
          <a:p>
            <a:pPr algn="l">
              <a:lnSpc>
                <a:spcPts val="3124"/>
              </a:lnSpc>
            </a:pPr>
            <a:r>
              <a:rPr lang="en-US" sz="2499" b="true">
                <a:solidFill>
                  <a:srgbClr val="101014"/>
                </a:solidFill>
                <a:latin typeface="Playfair Display Bold"/>
                <a:ea typeface="Playfair Display Bold"/>
                <a:cs typeface="Playfair Display Bold"/>
                <a:sym typeface="Playfair Display Bold"/>
              </a:rPr>
              <a:t>Best Practices Demonstrated</a:t>
            </a:r>
          </a:p>
        </p:txBody>
      </p:sp>
      <p:sp>
        <p:nvSpPr>
          <p:cNvPr name="TextBox 18" id="18"/>
          <p:cNvSpPr txBox="true"/>
          <p:nvPr/>
        </p:nvSpPr>
        <p:spPr>
          <a:xfrm rot="0">
            <a:off x="6040488" y="5460652"/>
            <a:ext cx="4492526" cy="914400"/>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39393C"/>
                </a:solidFill>
                <a:latin typeface="Open Sans"/>
                <a:ea typeface="Open Sans"/>
                <a:cs typeface="Open Sans"/>
                <a:sym typeface="Open Sans"/>
              </a:rPr>
              <a:t>Enforce business rules at database level</a:t>
            </a:r>
          </a:p>
        </p:txBody>
      </p:sp>
      <p:sp>
        <p:nvSpPr>
          <p:cNvPr name="TextBox 19" id="19"/>
          <p:cNvSpPr txBox="true"/>
          <p:nvPr/>
        </p:nvSpPr>
        <p:spPr>
          <a:xfrm rot="0">
            <a:off x="6040488" y="6379964"/>
            <a:ext cx="4492526" cy="500063"/>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39393C"/>
                </a:solidFill>
                <a:latin typeface="Open Sans"/>
                <a:ea typeface="Open Sans"/>
                <a:cs typeface="Open Sans"/>
                <a:sym typeface="Open Sans"/>
              </a:rPr>
              <a:t>Use meaningful column names</a:t>
            </a:r>
          </a:p>
        </p:txBody>
      </p:sp>
      <p:sp>
        <p:nvSpPr>
          <p:cNvPr name="TextBox 20" id="20"/>
          <p:cNvSpPr txBox="true"/>
          <p:nvPr/>
        </p:nvSpPr>
        <p:spPr>
          <a:xfrm rot="0">
            <a:off x="6040488" y="6884937"/>
            <a:ext cx="4492526" cy="914400"/>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39393C"/>
                </a:solidFill>
                <a:latin typeface="Open Sans"/>
                <a:ea typeface="Open Sans"/>
                <a:cs typeface="Open Sans"/>
                <a:sym typeface="Open Sans"/>
              </a:rPr>
              <a:t>Default values for automatic timestamps</a:t>
            </a:r>
          </a:p>
        </p:txBody>
      </p:sp>
      <p:sp>
        <p:nvSpPr>
          <p:cNvPr name="TextBox 21" id="21"/>
          <p:cNvSpPr txBox="true"/>
          <p:nvPr/>
        </p:nvSpPr>
        <p:spPr>
          <a:xfrm rot="0">
            <a:off x="6040488" y="7804249"/>
            <a:ext cx="4492526" cy="914400"/>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39393C"/>
                </a:solidFill>
                <a:latin typeface="Open Sans"/>
                <a:ea typeface="Open Sans"/>
                <a:cs typeface="Open Sans"/>
                <a:sym typeface="Open Sans"/>
              </a:rPr>
              <a:t>Descriptive check constraints on statuses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C0C0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7"/>
            </a:solidFill>
          </p:spPr>
        </p:sp>
      </p:grpSp>
      <p:grpSp>
        <p:nvGrpSpPr>
          <p:cNvPr name="Group 6" id="6"/>
          <p:cNvGrpSpPr>
            <a:grpSpLocks noChangeAspect="true"/>
          </p:cNvGrpSpPr>
          <p:nvPr/>
        </p:nvGrpSpPr>
        <p:grpSpPr>
          <a:xfrm rot="0">
            <a:off x="0" y="0"/>
            <a:ext cx="18288000" cy="3271540"/>
            <a:chOff x="0" y="0"/>
            <a:chExt cx="24384000" cy="4362053"/>
          </a:xfrm>
        </p:grpSpPr>
        <p:sp>
          <p:nvSpPr>
            <p:cNvPr name="Freeform 7" id="7" descr="preencoded.png"/>
            <p:cNvSpPr/>
            <p:nvPr/>
          </p:nvSpPr>
          <p:spPr>
            <a:xfrm flipH="false" flipV="false" rot="0">
              <a:off x="0" y="0"/>
              <a:ext cx="24384000" cy="4362069"/>
            </a:xfrm>
            <a:custGeom>
              <a:avLst/>
              <a:gdLst/>
              <a:ahLst/>
              <a:cxnLst/>
              <a:rect r="r" b="b" t="t" l="l"/>
              <a:pathLst>
                <a:path h="4362069" w="24384000">
                  <a:moveTo>
                    <a:pt x="0" y="0"/>
                  </a:moveTo>
                  <a:lnTo>
                    <a:pt x="24384000" y="0"/>
                  </a:lnTo>
                  <a:lnTo>
                    <a:pt x="24384000" y="4362069"/>
                  </a:lnTo>
                  <a:lnTo>
                    <a:pt x="0" y="4362069"/>
                  </a:lnTo>
                  <a:lnTo>
                    <a:pt x="0" y="0"/>
                  </a:lnTo>
                  <a:close/>
                </a:path>
              </a:pathLst>
            </a:custGeom>
            <a:blipFill>
              <a:blip r:embed="rId3"/>
              <a:stretch>
                <a:fillRect l="-68" t="0" r="-68" b="0"/>
              </a:stretch>
            </a:blipFill>
          </p:spPr>
        </p:sp>
      </p:grpSp>
      <p:sp>
        <p:nvSpPr>
          <p:cNvPr name="TextBox 8" id="8"/>
          <p:cNvSpPr txBox="true"/>
          <p:nvPr/>
        </p:nvSpPr>
        <p:spPr>
          <a:xfrm rot="0">
            <a:off x="915889" y="3933974"/>
            <a:ext cx="4070896" cy="418356"/>
          </a:xfrm>
          <a:prstGeom prst="rect">
            <a:avLst/>
          </a:prstGeom>
        </p:spPr>
        <p:txBody>
          <a:bodyPr anchor="t" rtlCol="false" tIns="0" lIns="0" bIns="0" rIns="0">
            <a:spAutoFit/>
          </a:bodyPr>
          <a:lstStyle/>
          <a:p>
            <a:pPr algn="l">
              <a:lnSpc>
                <a:spcPts val="3187"/>
              </a:lnSpc>
            </a:pPr>
            <a:r>
              <a:rPr lang="en-US" sz="2562" b="true">
                <a:solidFill>
                  <a:srgbClr val="101014"/>
                </a:solidFill>
                <a:latin typeface="Playfair Display Bold"/>
                <a:ea typeface="Playfair Display Bold"/>
                <a:cs typeface="Playfair Display Bold"/>
                <a:sym typeface="Playfair Display Bold"/>
              </a:rPr>
              <a:t>Chapter 2: Data Population</a:t>
            </a:r>
          </a:p>
        </p:txBody>
      </p:sp>
      <p:sp>
        <p:nvSpPr>
          <p:cNvPr name="TextBox 9" id="9"/>
          <p:cNvSpPr txBox="true"/>
          <p:nvPr/>
        </p:nvSpPr>
        <p:spPr>
          <a:xfrm rot="0">
            <a:off x="915889" y="4476155"/>
            <a:ext cx="6725096" cy="846385"/>
          </a:xfrm>
          <a:prstGeom prst="rect">
            <a:avLst/>
          </a:prstGeom>
        </p:spPr>
        <p:txBody>
          <a:bodyPr anchor="t" rtlCol="false" tIns="0" lIns="0" bIns="0" rIns="0">
            <a:spAutoFit/>
          </a:bodyPr>
          <a:lstStyle/>
          <a:p>
            <a:pPr algn="l">
              <a:lnSpc>
                <a:spcPts val="6437"/>
              </a:lnSpc>
            </a:pPr>
            <a:r>
              <a:rPr lang="en-US" sz="5125" b="true">
                <a:solidFill>
                  <a:srgbClr val="101014"/>
                </a:solidFill>
                <a:latin typeface="Playfair Display Bold"/>
                <a:ea typeface="Playfair Display Bold"/>
                <a:cs typeface="Playfair Display Bold"/>
                <a:sym typeface="Playfair Display Bold"/>
              </a:rPr>
              <a:t>Inserting Sample Data</a:t>
            </a:r>
          </a:p>
        </p:txBody>
      </p:sp>
      <p:sp>
        <p:nvSpPr>
          <p:cNvPr name="TextBox 10" id="10"/>
          <p:cNvSpPr txBox="true"/>
          <p:nvPr/>
        </p:nvSpPr>
        <p:spPr>
          <a:xfrm rot="0">
            <a:off x="915889" y="5629275"/>
            <a:ext cx="16456224" cy="1342133"/>
          </a:xfrm>
          <a:prstGeom prst="rect">
            <a:avLst/>
          </a:prstGeom>
        </p:spPr>
        <p:txBody>
          <a:bodyPr anchor="t" rtlCol="false" tIns="0" lIns="0" bIns="0" rIns="0">
            <a:spAutoFit/>
          </a:bodyPr>
          <a:lstStyle/>
          <a:p>
            <a:pPr algn="l">
              <a:lnSpc>
                <a:spcPts val="3250"/>
              </a:lnSpc>
            </a:pPr>
            <a:r>
              <a:rPr lang="en-US" sz="2000">
                <a:solidFill>
                  <a:srgbClr val="39393C"/>
                </a:solidFill>
                <a:latin typeface="Open Sans"/>
                <a:ea typeface="Open Sans"/>
                <a:cs typeface="Open Sans"/>
                <a:sym typeface="Open Sans"/>
              </a:rPr>
              <a:t>Populate the database with realistic sample data across all tables. The dataset includes 30 customers from various Indian cities, 30 diverse products across five categories, 30 employees in different roles with varying salaries, and 30 orders tracking the complete transaction lifecycle. This volume provides sufficient data for meaningful analytical queries.</a:t>
            </a:r>
          </a:p>
        </p:txBody>
      </p:sp>
      <p:sp>
        <p:nvSpPr>
          <p:cNvPr name="TextBox 11" id="11"/>
          <p:cNvSpPr txBox="true"/>
          <p:nvPr/>
        </p:nvSpPr>
        <p:spPr>
          <a:xfrm rot="0">
            <a:off x="915889" y="7529959"/>
            <a:ext cx="3868639" cy="730300"/>
          </a:xfrm>
          <a:prstGeom prst="rect">
            <a:avLst/>
          </a:prstGeom>
        </p:spPr>
        <p:txBody>
          <a:bodyPr anchor="t" rtlCol="false" tIns="0" lIns="0" bIns="0" rIns="0">
            <a:spAutoFit/>
          </a:bodyPr>
          <a:lstStyle/>
          <a:p>
            <a:pPr algn="ctr">
              <a:lnSpc>
                <a:spcPts val="6749"/>
              </a:lnSpc>
            </a:pPr>
            <a:r>
              <a:rPr lang="en-US" sz="6749" b="true">
                <a:solidFill>
                  <a:srgbClr val="39393C"/>
                </a:solidFill>
                <a:latin typeface="Playfair Display Bold"/>
                <a:ea typeface="Playfair Display Bold"/>
                <a:cs typeface="Playfair Display Bold"/>
                <a:sym typeface="Playfair Display Bold"/>
              </a:rPr>
              <a:t>30</a:t>
            </a:r>
          </a:p>
        </p:txBody>
      </p:sp>
      <p:sp>
        <p:nvSpPr>
          <p:cNvPr name="TextBox 12" id="12"/>
          <p:cNvSpPr txBox="true"/>
          <p:nvPr/>
        </p:nvSpPr>
        <p:spPr>
          <a:xfrm rot="0">
            <a:off x="1214437" y="8577709"/>
            <a:ext cx="3271540" cy="418356"/>
          </a:xfrm>
          <a:prstGeom prst="rect">
            <a:avLst/>
          </a:prstGeom>
        </p:spPr>
        <p:txBody>
          <a:bodyPr anchor="t" rtlCol="false" tIns="0" lIns="0" bIns="0" rIns="0">
            <a:spAutoFit/>
          </a:bodyPr>
          <a:lstStyle/>
          <a:p>
            <a:pPr algn="ctr">
              <a:lnSpc>
                <a:spcPts val="3187"/>
              </a:lnSpc>
            </a:pPr>
            <a:r>
              <a:rPr lang="en-US" sz="2562" b="true">
                <a:solidFill>
                  <a:srgbClr val="39393C"/>
                </a:solidFill>
                <a:latin typeface="Playfair Display Bold"/>
                <a:ea typeface="Playfair Display Bold"/>
                <a:cs typeface="Playfair Display Bold"/>
                <a:sym typeface="Playfair Display Bold"/>
              </a:rPr>
              <a:t>Customers</a:t>
            </a:r>
          </a:p>
        </p:txBody>
      </p:sp>
      <p:sp>
        <p:nvSpPr>
          <p:cNvPr name="TextBox 13" id="13"/>
          <p:cNvSpPr txBox="true"/>
          <p:nvPr/>
        </p:nvSpPr>
        <p:spPr>
          <a:xfrm rot="0">
            <a:off x="915889" y="9067354"/>
            <a:ext cx="3868639" cy="504527"/>
          </a:xfrm>
          <a:prstGeom prst="rect">
            <a:avLst/>
          </a:prstGeom>
        </p:spPr>
        <p:txBody>
          <a:bodyPr anchor="t" rtlCol="false" tIns="0" lIns="0" bIns="0" rIns="0">
            <a:spAutoFit/>
          </a:bodyPr>
          <a:lstStyle/>
          <a:p>
            <a:pPr algn="ctr">
              <a:lnSpc>
                <a:spcPts val="3250"/>
              </a:lnSpc>
            </a:pPr>
            <a:r>
              <a:rPr lang="en-US" sz="2000">
                <a:solidFill>
                  <a:srgbClr val="39393C"/>
                </a:solidFill>
                <a:latin typeface="Open Sans"/>
                <a:ea typeface="Open Sans"/>
                <a:cs typeface="Open Sans"/>
                <a:sym typeface="Open Sans"/>
              </a:rPr>
              <a:t>Registered across India</a:t>
            </a:r>
          </a:p>
        </p:txBody>
      </p:sp>
      <p:sp>
        <p:nvSpPr>
          <p:cNvPr name="TextBox 14" id="14"/>
          <p:cNvSpPr txBox="true"/>
          <p:nvPr/>
        </p:nvSpPr>
        <p:spPr>
          <a:xfrm rot="0">
            <a:off x="5111651" y="7529959"/>
            <a:ext cx="3868788" cy="730300"/>
          </a:xfrm>
          <a:prstGeom prst="rect">
            <a:avLst/>
          </a:prstGeom>
        </p:spPr>
        <p:txBody>
          <a:bodyPr anchor="t" rtlCol="false" tIns="0" lIns="0" bIns="0" rIns="0">
            <a:spAutoFit/>
          </a:bodyPr>
          <a:lstStyle/>
          <a:p>
            <a:pPr algn="ctr">
              <a:lnSpc>
                <a:spcPts val="6749"/>
              </a:lnSpc>
            </a:pPr>
            <a:r>
              <a:rPr lang="en-US" sz="6749" b="true">
                <a:solidFill>
                  <a:srgbClr val="39393C"/>
                </a:solidFill>
                <a:latin typeface="Playfair Display Bold"/>
                <a:ea typeface="Playfair Display Bold"/>
                <a:cs typeface="Playfair Display Bold"/>
                <a:sym typeface="Playfair Display Bold"/>
              </a:rPr>
              <a:t>30</a:t>
            </a:r>
          </a:p>
        </p:txBody>
      </p:sp>
      <p:sp>
        <p:nvSpPr>
          <p:cNvPr name="TextBox 15" id="15"/>
          <p:cNvSpPr txBox="true"/>
          <p:nvPr/>
        </p:nvSpPr>
        <p:spPr>
          <a:xfrm rot="0">
            <a:off x="5410200" y="8577709"/>
            <a:ext cx="3271540" cy="418356"/>
          </a:xfrm>
          <a:prstGeom prst="rect">
            <a:avLst/>
          </a:prstGeom>
        </p:spPr>
        <p:txBody>
          <a:bodyPr anchor="t" rtlCol="false" tIns="0" lIns="0" bIns="0" rIns="0">
            <a:spAutoFit/>
          </a:bodyPr>
          <a:lstStyle/>
          <a:p>
            <a:pPr algn="ctr">
              <a:lnSpc>
                <a:spcPts val="3187"/>
              </a:lnSpc>
            </a:pPr>
            <a:r>
              <a:rPr lang="en-US" sz="2562" b="true">
                <a:solidFill>
                  <a:srgbClr val="39393C"/>
                </a:solidFill>
                <a:latin typeface="Playfair Display Bold"/>
                <a:ea typeface="Playfair Display Bold"/>
                <a:cs typeface="Playfair Display Bold"/>
                <a:sym typeface="Playfair Display Bold"/>
              </a:rPr>
              <a:t>Products</a:t>
            </a:r>
          </a:p>
        </p:txBody>
      </p:sp>
      <p:sp>
        <p:nvSpPr>
          <p:cNvPr name="TextBox 16" id="16"/>
          <p:cNvSpPr txBox="true"/>
          <p:nvPr/>
        </p:nvSpPr>
        <p:spPr>
          <a:xfrm rot="0">
            <a:off x="5111651" y="9067354"/>
            <a:ext cx="3868788" cy="504527"/>
          </a:xfrm>
          <a:prstGeom prst="rect">
            <a:avLst/>
          </a:prstGeom>
        </p:spPr>
        <p:txBody>
          <a:bodyPr anchor="t" rtlCol="false" tIns="0" lIns="0" bIns="0" rIns="0">
            <a:spAutoFit/>
          </a:bodyPr>
          <a:lstStyle/>
          <a:p>
            <a:pPr algn="ctr">
              <a:lnSpc>
                <a:spcPts val="3250"/>
              </a:lnSpc>
            </a:pPr>
            <a:r>
              <a:rPr lang="en-US" sz="2000">
                <a:solidFill>
                  <a:srgbClr val="39393C"/>
                </a:solidFill>
                <a:latin typeface="Open Sans"/>
                <a:ea typeface="Open Sans"/>
                <a:cs typeface="Open Sans"/>
                <a:sym typeface="Open Sans"/>
              </a:rPr>
              <a:t>Five categories</a:t>
            </a:r>
          </a:p>
        </p:txBody>
      </p:sp>
      <p:sp>
        <p:nvSpPr>
          <p:cNvPr name="TextBox 17" id="17"/>
          <p:cNvSpPr txBox="true"/>
          <p:nvPr/>
        </p:nvSpPr>
        <p:spPr>
          <a:xfrm rot="0">
            <a:off x="9307562" y="7529959"/>
            <a:ext cx="3868639" cy="730300"/>
          </a:xfrm>
          <a:prstGeom prst="rect">
            <a:avLst/>
          </a:prstGeom>
        </p:spPr>
        <p:txBody>
          <a:bodyPr anchor="t" rtlCol="false" tIns="0" lIns="0" bIns="0" rIns="0">
            <a:spAutoFit/>
          </a:bodyPr>
          <a:lstStyle/>
          <a:p>
            <a:pPr algn="ctr">
              <a:lnSpc>
                <a:spcPts val="6749"/>
              </a:lnSpc>
            </a:pPr>
            <a:r>
              <a:rPr lang="en-US" sz="6749" b="true">
                <a:solidFill>
                  <a:srgbClr val="39393C"/>
                </a:solidFill>
                <a:latin typeface="Playfair Display Bold"/>
                <a:ea typeface="Playfair Display Bold"/>
                <a:cs typeface="Playfair Display Bold"/>
                <a:sym typeface="Playfair Display Bold"/>
              </a:rPr>
              <a:t>30</a:t>
            </a:r>
          </a:p>
        </p:txBody>
      </p:sp>
      <p:sp>
        <p:nvSpPr>
          <p:cNvPr name="TextBox 18" id="18"/>
          <p:cNvSpPr txBox="true"/>
          <p:nvPr/>
        </p:nvSpPr>
        <p:spPr>
          <a:xfrm rot="0">
            <a:off x="9606111" y="8577709"/>
            <a:ext cx="3271540" cy="418356"/>
          </a:xfrm>
          <a:prstGeom prst="rect">
            <a:avLst/>
          </a:prstGeom>
        </p:spPr>
        <p:txBody>
          <a:bodyPr anchor="t" rtlCol="false" tIns="0" lIns="0" bIns="0" rIns="0">
            <a:spAutoFit/>
          </a:bodyPr>
          <a:lstStyle/>
          <a:p>
            <a:pPr algn="ctr">
              <a:lnSpc>
                <a:spcPts val="3187"/>
              </a:lnSpc>
            </a:pPr>
            <a:r>
              <a:rPr lang="en-US" sz="2562" b="true">
                <a:solidFill>
                  <a:srgbClr val="39393C"/>
                </a:solidFill>
                <a:latin typeface="Playfair Display Bold"/>
                <a:ea typeface="Playfair Display Bold"/>
                <a:cs typeface="Playfair Display Bold"/>
                <a:sym typeface="Playfair Display Bold"/>
              </a:rPr>
              <a:t>Employees</a:t>
            </a:r>
          </a:p>
        </p:txBody>
      </p:sp>
      <p:sp>
        <p:nvSpPr>
          <p:cNvPr name="TextBox 19" id="19"/>
          <p:cNvSpPr txBox="true"/>
          <p:nvPr/>
        </p:nvSpPr>
        <p:spPr>
          <a:xfrm rot="0">
            <a:off x="9307562" y="9067354"/>
            <a:ext cx="3868639" cy="504527"/>
          </a:xfrm>
          <a:prstGeom prst="rect">
            <a:avLst/>
          </a:prstGeom>
        </p:spPr>
        <p:txBody>
          <a:bodyPr anchor="t" rtlCol="false" tIns="0" lIns="0" bIns="0" rIns="0">
            <a:spAutoFit/>
          </a:bodyPr>
          <a:lstStyle/>
          <a:p>
            <a:pPr algn="ctr">
              <a:lnSpc>
                <a:spcPts val="3250"/>
              </a:lnSpc>
            </a:pPr>
            <a:r>
              <a:rPr lang="en-US" sz="2000">
                <a:solidFill>
                  <a:srgbClr val="39393C"/>
                </a:solidFill>
                <a:latin typeface="Open Sans"/>
                <a:ea typeface="Open Sans"/>
                <a:cs typeface="Open Sans"/>
                <a:sym typeface="Open Sans"/>
              </a:rPr>
              <a:t>Various roles</a:t>
            </a:r>
          </a:p>
        </p:txBody>
      </p:sp>
      <p:sp>
        <p:nvSpPr>
          <p:cNvPr name="TextBox 20" id="20"/>
          <p:cNvSpPr txBox="true"/>
          <p:nvPr/>
        </p:nvSpPr>
        <p:spPr>
          <a:xfrm rot="0">
            <a:off x="13503325" y="7529959"/>
            <a:ext cx="3868787" cy="730300"/>
          </a:xfrm>
          <a:prstGeom prst="rect">
            <a:avLst/>
          </a:prstGeom>
        </p:spPr>
        <p:txBody>
          <a:bodyPr anchor="t" rtlCol="false" tIns="0" lIns="0" bIns="0" rIns="0">
            <a:spAutoFit/>
          </a:bodyPr>
          <a:lstStyle/>
          <a:p>
            <a:pPr algn="ctr">
              <a:lnSpc>
                <a:spcPts val="6749"/>
              </a:lnSpc>
            </a:pPr>
            <a:r>
              <a:rPr lang="en-US" sz="6749" b="true">
                <a:solidFill>
                  <a:srgbClr val="39393C"/>
                </a:solidFill>
                <a:latin typeface="Playfair Display Bold"/>
                <a:ea typeface="Playfair Display Bold"/>
                <a:cs typeface="Playfair Display Bold"/>
                <a:sym typeface="Playfair Display Bold"/>
              </a:rPr>
              <a:t>30</a:t>
            </a:r>
          </a:p>
        </p:txBody>
      </p:sp>
      <p:sp>
        <p:nvSpPr>
          <p:cNvPr name="TextBox 21" id="21"/>
          <p:cNvSpPr txBox="true"/>
          <p:nvPr/>
        </p:nvSpPr>
        <p:spPr>
          <a:xfrm rot="0">
            <a:off x="13801874" y="8577709"/>
            <a:ext cx="3271540" cy="418356"/>
          </a:xfrm>
          <a:prstGeom prst="rect">
            <a:avLst/>
          </a:prstGeom>
        </p:spPr>
        <p:txBody>
          <a:bodyPr anchor="t" rtlCol="false" tIns="0" lIns="0" bIns="0" rIns="0">
            <a:spAutoFit/>
          </a:bodyPr>
          <a:lstStyle/>
          <a:p>
            <a:pPr algn="ctr">
              <a:lnSpc>
                <a:spcPts val="3187"/>
              </a:lnSpc>
            </a:pPr>
            <a:r>
              <a:rPr lang="en-US" sz="2562" b="true">
                <a:solidFill>
                  <a:srgbClr val="39393C"/>
                </a:solidFill>
                <a:latin typeface="Playfair Display Bold"/>
                <a:ea typeface="Playfair Display Bold"/>
                <a:cs typeface="Playfair Display Bold"/>
                <a:sym typeface="Playfair Display Bold"/>
              </a:rPr>
              <a:t>Orders</a:t>
            </a:r>
          </a:p>
        </p:txBody>
      </p:sp>
      <p:sp>
        <p:nvSpPr>
          <p:cNvPr name="TextBox 22" id="22"/>
          <p:cNvSpPr txBox="true"/>
          <p:nvPr/>
        </p:nvSpPr>
        <p:spPr>
          <a:xfrm rot="0">
            <a:off x="13503325" y="9067354"/>
            <a:ext cx="3868787" cy="504527"/>
          </a:xfrm>
          <a:prstGeom prst="rect">
            <a:avLst/>
          </a:prstGeom>
        </p:spPr>
        <p:txBody>
          <a:bodyPr anchor="t" rtlCol="false" tIns="0" lIns="0" bIns="0" rIns="0">
            <a:spAutoFit/>
          </a:bodyPr>
          <a:lstStyle/>
          <a:p>
            <a:pPr algn="ctr">
              <a:lnSpc>
                <a:spcPts val="3250"/>
              </a:lnSpc>
            </a:pPr>
            <a:r>
              <a:rPr lang="en-US" sz="2000">
                <a:solidFill>
                  <a:srgbClr val="39393C"/>
                </a:solidFill>
                <a:latin typeface="Open Sans"/>
                <a:ea typeface="Open Sans"/>
                <a:cs typeface="Open Sans"/>
                <a:sym typeface="Open Sans"/>
              </a:rPr>
              <a:t>Transaction records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C0C0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7"/>
            </a:solidFill>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850237" y="1603027"/>
            <a:ext cx="9445526" cy="1800522"/>
          </a:xfrm>
          <a:prstGeom prst="rect">
            <a:avLst/>
          </a:prstGeom>
        </p:spPr>
        <p:txBody>
          <a:bodyPr anchor="t" rtlCol="false" tIns="0" lIns="0" bIns="0" rIns="0">
            <a:spAutoFit/>
          </a:bodyPr>
          <a:lstStyle/>
          <a:p>
            <a:pPr algn="l">
              <a:lnSpc>
                <a:spcPts val="6937"/>
              </a:lnSpc>
            </a:pPr>
            <a:r>
              <a:rPr lang="en-US" sz="5562" b="true">
                <a:solidFill>
                  <a:srgbClr val="101014"/>
                </a:solidFill>
                <a:latin typeface="Playfair Display Bold"/>
                <a:ea typeface="Playfair Display Bold"/>
                <a:cs typeface="Playfair Display Bold"/>
                <a:sym typeface="Playfair Display Bold"/>
              </a:rPr>
              <a:t>Query 1: Monthly Order Trends</a:t>
            </a:r>
          </a:p>
        </p:txBody>
      </p:sp>
      <p:sp>
        <p:nvSpPr>
          <p:cNvPr name="TextBox 9" id="9"/>
          <p:cNvSpPr txBox="true"/>
          <p:nvPr/>
        </p:nvSpPr>
        <p:spPr>
          <a:xfrm rot="0">
            <a:off x="7850237" y="3743027"/>
            <a:ext cx="9445526" cy="1900237"/>
          </a:xfrm>
          <a:prstGeom prst="rect">
            <a:avLst/>
          </a:prstGeom>
        </p:spPr>
        <p:txBody>
          <a:bodyPr anchor="t" rtlCol="false" tIns="0" lIns="0" bIns="0" rIns="0">
            <a:spAutoFit/>
          </a:bodyPr>
          <a:lstStyle/>
          <a:p>
            <a:pPr algn="l">
              <a:lnSpc>
                <a:spcPts val="3562"/>
              </a:lnSpc>
            </a:pPr>
            <a:r>
              <a:rPr lang="en-US" sz="2187">
                <a:solidFill>
                  <a:srgbClr val="39393C"/>
                </a:solidFill>
                <a:latin typeface="Open Sans"/>
                <a:ea typeface="Open Sans"/>
                <a:cs typeface="Open Sans"/>
                <a:sym typeface="Open Sans"/>
              </a:rPr>
              <a:t>Group orders by month using the MONTH() function and count occurrences to identify seasonal patterns. This reveals which months generated the most transactions, helping forecast inventory needs and plan marketing campaigns accordingly.</a:t>
            </a:r>
          </a:p>
        </p:txBody>
      </p:sp>
      <p:grpSp>
        <p:nvGrpSpPr>
          <p:cNvPr name="Group 10" id="10"/>
          <p:cNvGrpSpPr/>
          <p:nvPr/>
        </p:nvGrpSpPr>
        <p:grpSpPr>
          <a:xfrm rot="0">
            <a:off x="7850237" y="5962204"/>
            <a:ext cx="9445526" cy="2693194"/>
            <a:chOff x="0" y="0"/>
            <a:chExt cx="12594035" cy="3590925"/>
          </a:xfrm>
        </p:grpSpPr>
        <p:sp>
          <p:nvSpPr>
            <p:cNvPr name="Freeform 11" id="11"/>
            <p:cNvSpPr/>
            <p:nvPr/>
          </p:nvSpPr>
          <p:spPr>
            <a:xfrm flipH="false" flipV="false" rot="0">
              <a:off x="0" y="0"/>
              <a:ext cx="12593955" cy="3590925"/>
            </a:xfrm>
            <a:custGeom>
              <a:avLst/>
              <a:gdLst/>
              <a:ahLst/>
              <a:cxnLst/>
              <a:rect r="r" b="b" t="t" l="l"/>
              <a:pathLst>
                <a:path h="3590925" w="12593955">
                  <a:moveTo>
                    <a:pt x="0" y="56642"/>
                  </a:moveTo>
                  <a:cubicBezTo>
                    <a:pt x="0" y="25400"/>
                    <a:pt x="25400" y="0"/>
                    <a:pt x="56642" y="0"/>
                  </a:cubicBezTo>
                  <a:lnTo>
                    <a:pt x="12537313" y="0"/>
                  </a:lnTo>
                  <a:cubicBezTo>
                    <a:pt x="12568682" y="0"/>
                    <a:pt x="12593955" y="25400"/>
                    <a:pt x="12593955" y="56642"/>
                  </a:cubicBezTo>
                  <a:lnTo>
                    <a:pt x="12593955" y="3534283"/>
                  </a:lnTo>
                  <a:cubicBezTo>
                    <a:pt x="12593955" y="3565652"/>
                    <a:pt x="12568555" y="3590925"/>
                    <a:pt x="12537313" y="3590925"/>
                  </a:cubicBezTo>
                  <a:lnTo>
                    <a:pt x="56642" y="3590925"/>
                  </a:lnTo>
                  <a:cubicBezTo>
                    <a:pt x="25273" y="3590925"/>
                    <a:pt x="0" y="3565525"/>
                    <a:pt x="0" y="3534283"/>
                  </a:cubicBezTo>
                  <a:close/>
                </a:path>
              </a:pathLst>
            </a:custGeom>
            <a:solidFill>
              <a:srgbClr val="E6E6EA"/>
            </a:solidFill>
          </p:spPr>
        </p:sp>
      </p:grpSp>
      <p:grpSp>
        <p:nvGrpSpPr>
          <p:cNvPr name="Group 12" id="12"/>
          <p:cNvGrpSpPr/>
          <p:nvPr/>
        </p:nvGrpSpPr>
        <p:grpSpPr>
          <a:xfrm rot="0">
            <a:off x="7836099" y="5962204"/>
            <a:ext cx="9473804" cy="2693194"/>
            <a:chOff x="0" y="0"/>
            <a:chExt cx="12631738" cy="3590925"/>
          </a:xfrm>
        </p:grpSpPr>
        <p:sp>
          <p:nvSpPr>
            <p:cNvPr name="Freeform 13" id="13"/>
            <p:cNvSpPr/>
            <p:nvPr/>
          </p:nvSpPr>
          <p:spPr>
            <a:xfrm flipH="false" flipV="false" rot="0">
              <a:off x="0" y="0"/>
              <a:ext cx="12631674" cy="3590925"/>
            </a:xfrm>
            <a:custGeom>
              <a:avLst/>
              <a:gdLst/>
              <a:ahLst/>
              <a:cxnLst/>
              <a:rect r="r" b="b" t="t" l="l"/>
              <a:pathLst>
                <a:path h="3590925" w="12631674">
                  <a:moveTo>
                    <a:pt x="0" y="56642"/>
                  </a:moveTo>
                  <a:cubicBezTo>
                    <a:pt x="0" y="25400"/>
                    <a:pt x="25400" y="0"/>
                    <a:pt x="56642" y="0"/>
                  </a:cubicBezTo>
                  <a:lnTo>
                    <a:pt x="12575032" y="0"/>
                  </a:lnTo>
                  <a:cubicBezTo>
                    <a:pt x="12606401" y="0"/>
                    <a:pt x="12631674" y="25400"/>
                    <a:pt x="12631674" y="56642"/>
                  </a:cubicBezTo>
                  <a:lnTo>
                    <a:pt x="12631674" y="3534283"/>
                  </a:lnTo>
                  <a:cubicBezTo>
                    <a:pt x="12631674" y="3565652"/>
                    <a:pt x="12606274" y="3590925"/>
                    <a:pt x="12575032" y="3590925"/>
                  </a:cubicBezTo>
                  <a:lnTo>
                    <a:pt x="56642" y="3590925"/>
                  </a:lnTo>
                  <a:cubicBezTo>
                    <a:pt x="25273" y="3590925"/>
                    <a:pt x="0" y="3565525"/>
                    <a:pt x="0" y="3534283"/>
                  </a:cubicBezTo>
                  <a:close/>
                </a:path>
              </a:pathLst>
            </a:custGeom>
            <a:solidFill>
              <a:srgbClr val="E6E6EA"/>
            </a:solidFill>
          </p:spPr>
        </p:sp>
      </p:grpSp>
      <p:sp>
        <p:nvSpPr>
          <p:cNvPr name="TextBox 14" id="14"/>
          <p:cNvSpPr txBox="true"/>
          <p:nvPr/>
        </p:nvSpPr>
        <p:spPr>
          <a:xfrm rot="0">
            <a:off x="8119616" y="6041380"/>
            <a:ext cx="8906767" cy="2401491"/>
          </a:xfrm>
          <a:prstGeom prst="rect">
            <a:avLst/>
          </a:prstGeom>
        </p:spPr>
        <p:txBody>
          <a:bodyPr anchor="t" rtlCol="false" tIns="0" lIns="0" bIns="0" rIns="0">
            <a:spAutoFit/>
          </a:bodyPr>
          <a:lstStyle/>
          <a:p>
            <a:pPr algn="l">
              <a:lnSpc>
                <a:spcPts val="3562"/>
              </a:lnSpc>
            </a:pPr>
            <a:r>
              <a:rPr lang="en-US" sz="2187">
                <a:solidFill>
                  <a:srgbClr val="39393C"/>
                </a:solidFill>
                <a:latin typeface="Consolas"/>
                <a:ea typeface="Consolas"/>
                <a:cs typeface="Consolas"/>
                <a:sym typeface="Consolas"/>
              </a:rPr>
              <a:t>SELECT  MONTH(order_date) AS order_month, COUNT(*) AS totalFROM orders GROUP BY MONTH(order_date);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C0C0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7"/>
            </a:solidFill>
          </p:spPr>
        </p:sp>
      </p:grpSp>
      <p:sp>
        <p:nvSpPr>
          <p:cNvPr name="TextBox 6" id="6"/>
          <p:cNvSpPr txBox="true"/>
          <p:nvPr/>
        </p:nvSpPr>
        <p:spPr>
          <a:xfrm rot="0">
            <a:off x="530126" y="406896"/>
            <a:ext cx="6458247" cy="482799"/>
          </a:xfrm>
          <a:prstGeom prst="rect">
            <a:avLst/>
          </a:prstGeom>
        </p:spPr>
        <p:txBody>
          <a:bodyPr anchor="t" rtlCol="false" tIns="0" lIns="0" bIns="0" rIns="0">
            <a:spAutoFit/>
          </a:bodyPr>
          <a:lstStyle/>
          <a:p>
            <a:pPr algn="l">
              <a:lnSpc>
                <a:spcPts val="3687"/>
              </a:lnSpc>
            </a:pPr>
            <a:r>
              <a:rPr lang="en-US" sz="2937" b="true">
                <a:solidFill>
                  <a:srgbClr val="101014"/>
                </a:solidFill>
                <a:latin typeface="Playfair Display Bold"/>
                <a:ea typeface="Playfair Display Bold"/>
                <a:cs typeface="Playfair Display Bold"/>
                <a:sym typeface="Playfair Display Bold"/>
              </a:rPr>
              <a:t>Query 2: Customer Timeline Analysis</a:t>
            </a:r>
          </a:p>
        </p:txBody>
      </p:sp>
      <p:sp>
        <p:nvSpPr>
          <p:cNvPr name="TextBox 7" id="7"/>
          <p:cNvSpPr txBox="true"/>
          <p:nvPr/>
        </p:nvSpPr>
        <p:spPr>
          <a:xfrm rot="0">
            <a:off x="530126" y="1154460"/>
            <a:ext cx="17227749" cy="522685"/>
          </a:xfrm>
          <a:prstGeom prst="rect">
            <a:avLst/>
          </a:prstGeom>
        </p:spPr>
        <p:txBody>
          <a:bodyPr anchor="t" rtlCol="false" tIns="0" lIns="0" bIns="0" rIns="0">
            <a:spAutoFit/>
          </a:bodyPr>
          <a:lstStyle/>
          <a:p>
            <a:pPr algn="l">
              <a:lnSpc>
                <a:spcPts val="1874"/>
              </a:lnSpc>
            </a:pPr>
            <a:r>
              <a:rPr lang="en-US" sz="1187">
                <a:solidFill>
                  <a:srgbClr val="39393C"/>
                </a:solidFill>
                <a:latin typeface="Open Sans"/>
                <a:ea typeface="Open Sans"/>
                <a:cs typeface="Open Sans"/>
                <a:sym typeface="Open Sans"/>
              </a:rPr>
              <a:t>Identify the earliest order for each customer using GROUP BY customers_id combined with MIN(order_date). This determines which customers have been most loyal and when they made their first purchase, enabling targeted retention strategies.</a:t>
            </a:r>
          </a:p>
        </p:txBody>
      </p:sp>
      <p:grpSp>
        <p:nvGrpSpPr>
          <p:cNvPr name="Group 8" id="8"/>
          <p:cNvGrpSpPr/>
          <p:nvPr/>
        </p:nvGrpSpPr>
        <p:grpSpPr>
          <a:xfrm rot="0">
            <a:off x="530126" y="1847404"/>
            <a:ext cx="17227749" cy="1680865"/>
            <a:chOff x="0" y="0"/>
            <a:chExt cx="22970332" cy="2241153"/>
          </a:xfrm>
        </p:grpSpPr>
        <p:sp>
          <p:nvSpPr>
            <p:cNvPr name="Freeform 9" id="9"/>
            <p:cNvSpPr/>
            <p:nvPr/>
          </p:nvSpPr>
          <p:spPr>
            <a:xfrm flipH="false" flipV="false" rot="0">
              <a:off x="0" y="0"/>
              <a:ext cx="22970364" cy="2241296"/>
            </a:xfrm>
            <a:custGeom>
              <a:avLst/>
              <a:gdLst/>
              <a:ahLst/>
              <a:cxnLst/>
              <a:rect r="r" b="b" t="t" l="l"/>
              <a:pathLst>
                <a:path h="2241296" w="22970364">
                  <a:moveTo>
                    <a:pt x="0" y="30353"/>
                  </a:moveTo>
                  <a:cubicBezTo>
                    <a:pt x="0" y="13589"/>
                    <a:pt x="13589" y="0"/>
                    <a:pt x="30353" y="0"/>
                  </a:cubicBezTo>
                  <a:lnTo>
                    <a:pt x="22940011" y="0"/>
                  </a:lnTo>
                  <a:cubicBezTo>
                    <a:pt x="22956774" y="0"/>
                    <a:pt x="22970364" y="13589"/>
                    <a:pt x="22970364" y="30353"/>
                  </a:cubicBezTo>
                  <a:lnTo>
                    <a:pt x="22970364" y="2210943"/>
                  </a:lnTo>
                  <a:cubicBezTo>
                    <a:pt x="22970364" y="2227707"/>
                    <a:pt x="22956774" y="2241296"/>
                    <a:pt x="22940011" y="2241296"/>
                  </a:cubicBezTo>
                  <a:lnTo>
                    <a:pt x="30353" y="2241296"/>
                  </a:lnTo>
                  <a:cubicBezTo>
                    <a:pt x="13589" y="2241296"/>
                    <a:pt x="0" y="2227707"/>
                    <a:pt x="0" y="2210943"/>
                  </a:cubicBezTo>
                  <a:close/>
                </a:path>
              </a:pathLst>
            </a:custGeom>
            <a:solidFill>
              <a:srgbClr val="E6E6EA"/>
            </a:solidFill>
          </p:spPr>
        </p:sp>
      </p:grpSp>
      <p:grpSp>
        <p:nvGrpSpPr>
          <p:cNvPr name="Group 10" id="10"/>
          <p:cNvGrpSpPr/>
          <p:nvPr/>
        </p:nvGrpSpPr>
        <p:grpSpPr>
          <a:xfrm rot="0">
            <a:off x="522685" y="1847404"/>
            <a:ext cx="17242631" cy="1680865"/>
            <a:chOff x="0" y="0"/>
            <a:chExt cx="22990175" cy="2241153"/>
          </a:xfrm>
        </p:grpSpPr>
        <p:sp>
          <p:nvSpPr>
            <p:cNvPr name="Freeform 11" id="11"/>
            <p:cNvSpPr/>
            <p:nvPr/>
          </p:nvSpPr>
          <p:spPr>
            <a:xfrm flipH="false" flipV="false" rot="0">
              <a:off x="0" y="0"/>
              <a:ext cx="22990175" cy="2241296"/>
            </a:xfrm>
            <a:custGeom>
              <a:avLst/>
              <a:gdLst/>
              <a:ahLst/>
              <a:cxnLst/>
              <a:rect r="r" b="b" t="t" l="l"/>
              <a:pathLst>
                <a:path h="2241296" w="22990175">
                  <a:moveTo>
                    <a:pt x="0" y="30353"/>
                  </a:moveTo>
                  <a:cubicBezTo>
                    <a:pt x="0" y="13589"/>
                    <a:pt x="13589" y="0"/>
                    <a:pt x="30353" y="0"/>
                  </a:cubicBezTo>
                  <a:lnTo>
                    <a:pt x="22959822" y="0"/>
                  </a:lnTo>
                  <a:cubicBezTo>
                    <a:pt x="22976585" y="0"/>
                    <a:pt x="22990175" y="13589"/>
                    <a:pt x="22990175" y="30353"/>
                  </a:cubicBezTo>
                  <a:lnTo>
                    <a:pt x="22990175" y="2210943"/>
                  </a:lnTo>
                  <a:cubicBezTo>
                    <a:pt x="22990175" y="2227707"/>
                    <a:pt x="22976585" y="2241296"/>
                    <a:pt x="22959822" y="2241296"/>
                  </a:cubicBezTo>
                  <a:lnTo>
                    <a:pt x="30353" y="2241296"/>
                  </a:lnTo>
                  <a:cubicBezTo>
                    <a:pt x="13589" y="2241296"/>
                    <a:pt x="0" y="2227707"/>
                    <a:pt x="0" y="2210943"/>
                  </a:cubicBezTo>
                  <a:close/>
                </a:path>
              </a:pathLst>
            </a:custGeom>
            <a:solidFill>
              <a:srgbClr val="E6E6EA"/>
            </a:solidFill>
          </p:spPr>
        </p:sp>
      </p:grpSp>
      <p:sp>
        <p:nvSpPr>
          <p:cNvPr name="TextBox 12" id="12"/>
          <p:cNvSpPr txBox="true"/>
          <p:nvPr/>
        </p:nvSpPr>
        <p:spPr>
          <a:xfrm rot="0">
            <a:off x="674042" y="1894285"/>
            <a:ext cx="16939915" cy="1520429"/>
          </a:xfrm>
          <a:prstGeom prst="rect">
            <a:avLst/>
          </a:prstGeom>
        </p:spPr>
        <p:txBody>
          <a:bodyPr anchor="t" rtlCol="false" tIns="0" lIns="0" bIns="0" rIns="0">
            <a:spAutoFit/>
          </a:bodyPr>
          <a:lstStyle/>
          <a:p>
            <a:pPr algn="l">
              <a:lnSpc>
                <a:spcPts val="1874"/>
              </a:lnSpc>
            </a:pPr>
            <a:r>
              <a:rPr lang="en-US" sz="1187">
                <a:solidFill>
                  <a:srgbClr val="39393C"/>
                </a:solidFill>
                <a:latin typeface="Consolas"/>
                <a:ea typeface="Consolas"/>
                <a:cs typeface="Consolas"/>
                <a:sym typeface="Consolas"/>
              </a:rPr>
              <a:t>SELECT     customers_id,    MIN(order_date) AS first_purchaseFROM orders GROUP BY customers_id ORDER BY customers_id;</a:t>
            </a:r>
          </a:p>
        </p:txBody>
      </p:sp>
      <p:sp>
        <p:nvSpPr>
          <p:cNvPr name="TextBox 13" id="13"/>
          <p:cNvSpPr txBox="true"/>
          <p:nvPr/>
        </p:nvSpPr>
        <p:spPr>
          <a:xfrm rot="0">
            <a:off x="530126" y="3840361"/>
            <a:ext cx="1893242" cy="246161"/>
          </a:xfrm>
          <a:prstGeom prst="rect">
            <a:avLst/>
          </a:prstGeom>
        </p:spPr>
        <p:txBody>
          <a:bodyPr anchor="t" rtlCol="false" tIns="0" lIns="0" bIns="0" rIns="0">
            <a:spAutoFit/>
          </a:bodyPr>
          <a:lstStyle/>
          <a:p>
            <a:pPr algn="l">
              <a:lnSpc>
                <a:spcPts val="1812"/>
              </a:lnSpc>
            </a:pPr>
            <a:r>
              <a:rPr lang="en-US" sz="1437" b="true">
                <a:solidFill>
                  <a:srgbClr val="101014"/>
                </a:solidFill>
                <a:latin typeface="Playfair Display Bold"/>
                <a:ea typeface="Playfair Display Bold"/>
                <a:cs typeface="Playfair Display Bold"/>
                <a:sym typeface="Playfair Display Bold"/>
              </a:rPr>
              <a:t>Business Insight</a:t>
            </a:r>
          </a:p>
        </p:txBody>
      </p:sp>
      <p:sp>
        <p:nvSpPr>
          <p:cNvPr name="TextBox 14" id="14"/>
          <p:cNvSpPr txBox="true"/>
          <p:nvPr/>
        </p:nvSpPr>
        <p:spPr>
          <a:xfrm rot="0">
            <a:off x="530126" y="4199781"/>
            <a:ext cx="8429179" cy="280392"/>
          </a:xfrm>
          <a:prstGeom prst="rect">
            <a:avLst/>
          </a:prstGeom>
        </p:spPr>
        <p:txBody>
          <a:bodyPr anchor="t" rtlCol="false" tIns="0" lIns="0" bIns="0" rIns="0">
            <a:spAutoFit/>
          </a:bodyPr>
          <a:lstStyle/>
          <a:p>
            <a:pPr algn="l">
              <a:lnSpc>
                <a:spcPts val="1874"/>
              </a:lnSpc>
            </a:pPr>
            <a:r>
              <a:rPr lang="en-US" sz="1187">
                <a:solidFill>
                  <a:srgbClr val="39393C"/>
                </a:solidFill>
                <a:latin typeface="Open Sans"/>
                <a:ea typeface="Open Sans"/>
                <a:cs typeface="Open Sans"/>
                <a:sym typeface="Open Sans"/>
              </a:rPr>
              <a:t>Track customer acquisition timeline to measure retention rates and lifetime value.</a:t>
            </a:r>
          </a:p>
        </p:txBody>
      </p:sp>
      <p:grpSp>
        <p:nvGrpSpPr>
          <p:cNvPr name="Group 15" id="15"/>
          <p:cNvGrpSpPr>
            <a:grpSpLocks noChangeAspect="true"/>
          </p:cNvGrpSpPr>
          <p:nvPr/>
        </p:nvGrpSpPr>
        <p:grpSpPr>
          <a:xfrm rot="0">
            <a:off x="9338221" y="3868788"/>
            <a:ext cx="8429179" cy="8429179"/>
            <a:chOff x="0" y="0"/>
            <a:chExt cx="11238905" cy="11238905"/>
          </a:xfrm>
        </p:grpSpPr>
        <p:sp>
          <p:nvSpPr>
            <p:cNvPr name="Freeform 16" id="16" descr="preencoded.png"/>
            <p:cNvSpPr/>
            <p:nvPr/>
          </p:nvSpPr>
          <p:spPr>
            <a:xfrm flipH="false" flipV="false" rot="0">
              <a:off x="0" y="0"/>
              <a:ext cx="11238865" cy="11238865"/>
            </a:xfrm>
            <a:custGeom>
              <a:avLst/>
              <a:gdLst/>
              <a:ahLst/>
              <a:cxnLst/>
              <a:rect r="r" b="b" t="t" l="l"/>
              <a:pathLst>
                <a:path h="11238865" w="11238865">
                  <a:moveTo>
                    <a:pt x="0" y="0"/>
                  </a:moveTo>
                  <a:lnTo>
                    <a:pt x="11238865" y="0"/>
                  </a:lnTo>
                  <a:lnTo>
                    <a:pt x="11238865" y="11238865"/>
                  </a:lnTo>
                  <a:lnTo>
                    <a:pt x="0" y="11238865"/>
                  </a:lnTo>
                  <a:lnTo>
                    <a:pt x="0" y="0"/>
                  </a:lnTo>
                  <a:close/>
                </a:path>
              </a:pathLst>
            </a:custGeom>
            <a:blipFill>
              <a:blip r:embed="rId3"/>
              <a:stretch>
                <a:fillRect l="0" t="0" r="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C0C0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7"/>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5"/>
              <a:stretch>
                <a:fillRect l="0" t="0" r="0" b="0"/>
              </a:stretch>
            </a:blipFill>
          </p:spPr>
        </p:sp>
      </p:grpSp>
      <p:sp>
        <p:nvSpPr>
          <p:cNvPr name="TextBox 10" id="10"/>
          <p:cNvSpPr txBox="true"/>
          <p:nvPr/>
        </p:nvSpPr>
        <p:spPr>
          <a:xfrm rot="0">
            <a:off x="978099" y="1000125"/>
            <a:ext cx="9445526" cy="1800522"/>
          </a:xfrm>
          <a:prstGeom prst="rect">
            <a:avLst/>
          </a:prstGeom>
        </p:spPr>
        <p:txBody>
          <a:bodyPr anchor="t" rtlCol="false" tIns="0" lIns="0" bIns="0" rIns="0">
            <a:spAutoFit/>
          </a:bodyPr>
          <a:lstStyle/>
          <a:p>
            <a:pPr algn="l">
              <a:lnSpc>
                <a:spcPts val="6937"/>
              </a:lnSpc>
            </a:pPr>
            <a:r>
              <a:rPr lang="en-US" sz="5562" b="true">
                <a:solidFill>
                  <a:srgbClr val="101014"/>
                </a:solidFill>
                <a:latin typeface="Playfair Display Bold"/>
                <a:ea typeface="Playfair Display Bold"/>
                <a:cs typeface="Playfair Display Bold"/>
                <a:sym typeface="Playfair Display Bold"/>
              </a:rPr>
              <a:t>Query 3: Order Distribution by Day</a:t>
            </a:r>
          </a:p>
        </p:txBody>
      </p:sp>
      <p:sp>
        <p:nvSpPr>
          <p:cNvPr name="TextBox 11" id="11"/>
          <p:cNvSpPr txBox="true"/>
          <p:nvPr/>
        </p:nvSpPr>
        <p:spPr>
          <a:xfrm rot="0">
            <a:off x="992238" y="3516214"/>
            <a:ext cx="9445526" cy="1900237"/>
          </a:xfrm>
          <a:prstGeom prst="rect">
            <a:avLst/>
          </a:prstGeom>
        </p:spPr>
        <p:txBody>
          <a:bodyPr anchor="t" rtlCol="false" tIns="0" lIns="0" bIns="0" rIns="0">
            <a:spAutoFit/>
          </a:bodyPr>
          <a:lstStyle/>
          <a:p>
            <a:pPr algn="l">
              <a:lnSpc>
                <a:spcPts val="3562"/>
              </a:lnSpc>
            </a:pPr>
            <a:r>
              <a:rPr lang="en-US" sz="2187">
                <a:solidFill>
                  <a:srgbClr val="39393C"/>
                </a:solidFill>
                <a:latin typeface="Open Sans"/>
                <a:ea typeface="Open Sans"/>
                <a:cs typeface="Open Sans"/>
                <a:sym typeface="Open Sans"/>
              </a:rPr>
              <a:t>Use DAYNAME(order_date) to extract the day of the week and ORDER BY to identify peak shopping days. Discover whether customers prefer weekday or weekend ordering, allowing you to optimise staffing and delivery schedules accordingly.</a:t>
            </a:r>
          </a:p>
        </p:txBody>
      </p:sp>
      <p:grpSp>
        <p:nvGrpSpPr>
          <p:cNvPr name="Group 12" id="12"/>
          <p:cNvGrpSpPr/>
          <p:nvPr/>
        </p:nvGrpSpPr>
        <p:grpSpPr>
          <a:xfrm rot="0">
            <a:off x="992238" y="5735390"/>
            <a:ext cx="9445526" cy="3146822"/>
            <a:chOff x="0" y="0"/>
            <a:chExt cx="12594035" cy="4195763"/>
          </a:xfrm>
        </p:grpSpPr>
        <p:sp>
          <p:nvSpPr>
            <p:cNvPr name="Freeform 13" id="13"/>
            <p:cNvSpPr/>
            <p:nvPr/>
          </p:nvSpPr>
          <p:spPr>
            <a:xfrm flipH="false" flipV="false" rot="0">
              <a:off x="0" y="0"/>
              <a:ext cx="12594082" cy="4195826"/>
            </a:xfrm>
            <a:custGeom>
              <a:avLst/>
              <a:gdLst/>
              <a:ahLst/>
              <a:cxnLst/>
              <a:rect r="r" b="b" t="t" l="l"/>
              <a:pathLst>
                <a:path h="4195826" w="12594082">
                  <a:moveTo>
                    <a:pt x="0" y="56769"/>
                  </a:moveTo>
                  <a:cubicBezTo>
                    <a:pt x="0" y="25400"/>
                    <a:pt x="25400" y="0"/>
                    <a:pt x="56769" y="0"/>
                  </a:cubicBezTo>
                  <a:lnTo>
                    <a:pt x="12537313" y="0"/>
                  </a:lnTo>
                  <a:cubicBezTo>
                    <a:pt x="12568682" y="0"/>
                    <a:pt x="12594082" y="25400"/>
                    <a:pt x="12594082" y="56769"/>
                  </a:cubicBezTo>
                  <a:lnTo>
                    <a:pt x="12594082" y="4139057"/>
                  </a:lnTo>
                  <a:cubicBezTo>
                    <a:pt x="12594082" y="4170426"/>
                    <a:pt x="12568682" y="4195826"/>
                    <a:pt x="12537313" y="4195826"/>
                  </a:cubicBezTo>
                  <a:lnTo>
                    <a:pt x="56769" y="4195826"/>
                  </a:lnTo>
                  <a:cubicBezTo>
                    <a:pt x="25400" y="4195826"/>
                    <a:pt x="0" y="4170426"/>
                    <a:pt x="0" y="4139057"/>
                  </a:cubicBezTo>
                  <a:close/>
                </a:path>
              </a:pathLst>
            </a:custGeom>
            <a:solidFill>
              <a:srgbClr val="E6E6EA"/>
            </a:solidFill>
          </p:spPr>
        </p:sp>
      </p:grpSp>
      <p:grpSp>
        <p:nvGrpSpPr>
          <p:cNvPr name="Group 14" id="14"/>
          <p:cNvGrpSpPr/>
          <p:nvPr/>
        </p:nvGrpSpPr>
        <p:grpSpPr>
          <a:xfrm rot="0">
            <a:off x="978099" y="5735390"/>
            <a:ext cx="9473804" cy="3146822"/>
            <a:chOff x="0" y="0"/>
            <a:chExt cx="12631738" cy="4195763"/>
          </a:xfrm>
        </p:grpSpPr>
        <p:sp>
          <p:nvSpPr>
            <p:cNvPr name="Freeform 15" id="15"/>
            <p:cNvSpPr/>
            <p:nvPr/>
          </p:nvSpPr>
          <p:spPr>
            <a:xfrm flipH="false" flipV="false" rot="0">
              <a:off x="0" y="0"/>
              <a:ext cx="12631800" cy="4195826"/>
            </a:xfrm>
            <a:custGeom>
              <a:avLst/>
              <a:gdLst/>
              <a:ahLst/>
              <a:cxnLst/>
              <a:rect r="r" b="b" t="t" l="l"/>
              <a:pathLst>
                <a:path h="4195826" w="12631800">
                  <a:moveTo>
                    <a:pt x="0" y="56769"/>
                  </a:moveTo>
                  <a:cubicBezTo>
                    <a:pt x="0" y="25400"/>
                    <a:pt x="25400" y="0"/>
                    <a:pt x="56769" y="0"/>
                  </a:cubicBezTo>
                  <a:lnTo>
                    <a:pt x="12575032" y="0"/>
                  </a:lnTo>
                  <a:cubicBezTo>
                    <a:pt x="12606400" y="0"/>
                    <a:pt x="12631800" y="25400"/>
                    <a:pt x="12631800" y="56769"/>
                  </a:cubicBezTo>
                  <a:lnTo>
                    <a:pt x="12631800" y="4139057"/>
                  </a:lnTo>
                  <a:cubicBezTo>
                    <a:pt x="12631800" y="4170426"/>
                    <a:pt x="12606400" y="4195826"/>
                    <a:pt x="12575032" y="4195826"/>
                  </a:cubicBezTo>
                  <a:lnTo>
                    <a:pt x="56769" y="4195826"/>
                  </a:lnTo>
                  <a:cubicBezTo>
                    <a:pt x="25400" y="4195826"/>
                    <a:pt x="0" y="4170426"/>
                    <a:pt x="0" y="4139057"/>
                  </a:cubicBezTo>
                  <a:close/>
                </a:path>
              </a:pathLst>
            </a:custGeom>
            <a:solidFill>
              <a:srgbClr val="E6E6EA"/>
            </a:solidFill>
          </p:spPr>
        </p:sp>
      </p:grpSp>
      <p:sp>
        <p:nvSpPr>
          <p:cNvPr name="TextBox 16" id="16"/>
          <p:cNvSpPr txBox="true"/>
          <p:nvPr/>
        </p:nvSpPr>
        <p:spPr>
          <a:xfrm rot="0">
            <a:off x="1261616" y="5814566"/>
            <a:ext cx="8906767" cy="2855119"/>
          </a:xfrm>
          <a:prstGeom prst="rect">
            <a:avLst/>
          </a:prstGeom>
        </p:spPr>
        <p:txBody>
          <a:bodyPr anchor="t" rtlCol="false" tIns="0" lIns="0" bIns="0" rIns="0">
            <a:spAutoFit/>
          </a:bodyPr>
          <a:lstStyle/>
          <a:p>
            <a:pPr algn="l">
              <a:lnSpc>
                <a:spcPts val="3562"/>
              </a:lnSpc>
            </a:pPr>
            <a:r>
              <a:rPr lang="en-US" sz="2187">
                <a:solidFill>
                  <a:srgbClr val="39393C"/>
                </a:solidFill>
                <a:latin typeface="Consolas"/>
                <a:ea typeface="Consolas"/>
                <a:cs typeface="Consolas"/>
                <a:sym typeface="Consolas"/>
              </a:rPr>
              <a:t>SELECT  DAYNAME(order_date) AS day_of_week, COUNT(*) AS total_ordersFROM orders GROUP BY DAYNAME(order_date) ORDER BY total_orders DESC;</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C0C0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7"/>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5"/>
              <a:stretch>
                <a:fillRect l="0" t="0" r="0" b="0"/>
              </a:stretch>
            </a:blipFill>
          </p:spPr>
        </p:sp>
      </p:grpSp>
      <p:sp>
        <p:nvSpPr>
          <p:cNvPr name="TextBox 10" id="10"/>
          <p:cNvSpPr txBox="true"/>
          <p:nvPr/>
        </p:nvSpPr>
        <p:spPr>
          <a:xfrm rot="0">
            <a:off x="750094" y="484585"/>
            <a:ext cx="9376321" cy="708124"/>
          </a:xfrm>
          <a:prstGeom prst="rect">
            <a:avLst/>
          </a:prstGeom>
        </p:spPr>
        <p:txBody>
          <a:bodyPr anchor="t" rtlCol="false" tIns="0" lIns="0" bIns="0" rIns="0">
            <a:spAutoFit/>
          </a:bodyPr>
          <a:lstStyle/>
          <a:p>
            <a:pPr algn="l">
              <a:lnSpc>
                <a:spcPts val="5312"/>
              </a:lnSpc>
            </a:pPr>
            <a:r>
              <a:rPr lang="en-US" sz="4250" b="true">
                <a:solidFill>
                  <a:srgbClr val="101014"/>
                </a:solidFill>
                <a:latin typeface="Playfair Display Bold"/>
                <a:ea typeface="Playfair Display Bold"/>
                <a:cs typeface="Playfair Display Bold"/>
                <a:sym typeface="Playfair Display Bold"/>
              </a:rPr>
              <a:t>Query 4: Inventory Management Alert</a:t>
            </a:r>
          </a:p>
        </p:txBody>
      </p:sp>
      <p:sp>
        <p:nvSpPr>
          <p:cNvPr name="TextBox 11" id="11"/>
          <p:cNvSpPr txBox="true"/>
          <p:nvPr/>
        </p:nvSpPr>
        <p:spPr>
          <a:xfrm rot="0">
            <a:off x="760959" y="2059484"/>
            <a:ext cx="9908084" cy="1100584"/>
          </a:xfrm>
          <a:prstGeom prst="rect">
            <a:avLst/>
          </a:prstGeom>
        </p:spPr>
        <p:txBody>
          <a:bodyPr anchor="t" rtlCol="false" tIns="0" lIns="0" bIns="0" rIns="0">
            <a:spAutoFit/>
          </a:bodyPr>
          <a:lstStyle/>
          <a:p>
            <a:pPr algn="l">
              <a:lnSpc>
                <a:spcPts val="2687"/>
              </a:lnSpc>
            </a:pPr>
            <a:r>
              <a:rPr lang="en-US" sz="1687">
                <a:solidFill>
                  <a:srgbClr val="39393C"/>
                </a:solidFill>
                <a:latin typeface="Open Sans"/>
                <a:ea typeface="Open Sans"/>
                <a:cs typeface="Open Sans"/>
                <a:sym typeface="Open Sans"/>
              </a:rPr>
              <a:t>Identify products with zero stock or below-average inventory levels using a subquery to calculate average stock. This critical query prevents stockouts by highlighting items requiring immediate reordering and revealing which products underperform against category benchmarks.</a:t>
            </a:r>
          </a:p>
        </p:txBody>
      </p:sp>
      <p:grpSp>
        <p:nvGrpSpPr>
          <p:cNvPr name="Group 12" id="12"/>
          <p:cNvGrpSpPr/>
          <p:nvPr/>
        </p:nvGrpSpPr>
        <p:grpSpPr>
          <a:xfrm rot="0">
            <a:off x="760959" y="3404593"/>
            <a:ext cx="9908084" cy="3456235"/>
            <a:chOff x="0" y="0"/>
            <a:chExt cx="13210778" cy="4608313"/>
          </a:xfrm>
        </p:grpSpPr>
        <p:sp>
          <p:nvSpPr>
            <p:cNvPr name="Freeform 13" id="13"/>
            <p:cNvSpPr/>
            <p:nvPr/>
          </p:nvSpPr>
          <p:spPr>
            <a:xfrm flipH="false" flipV="false" rot="0">
              <a:off x="0" y="0"/>
              <a:ext cx="13210795" cy="4608322"/>
            </a:xfrm>
            <a:custGeom>
              <a:avLst/>
              <a:gdLst/>
              <a:ahLst/>
              <a:cxnLst/>
              <a:rect r="r" b="b" t="t" l="l"/>
              <a:pathLst>
                <a:path h="4608322" w="13210795">
                  <a:moveTo>
                    <a:pt x="0" y="43561"/>
                  </a:moveTo>
                  <a:cubicBezTo>
                    <a:pt x="0" y="19431"/>
                    <a:pt x="19431" y="0"/>
                    <a:pt x="43561" y="0"/>
                  </a:cubicBezTo>
                  <a:lnTo>
                    <a:pt x="13167233" y="0"/>
                  </a:lnTo>
                  <a:cubicBezTo>
                    <a:pt x="13191237" y="0"/>
                    <a:pt x="13210795" y="19431"/>
                    <a:pt x="13210795" y="43561"/>
                  </a:cubicBezTo>
                  <a:lnTo>
                    <a:pt x="13210795" y="4564761"/>
                  </a:lnTo>
                  <a:cubicBezTo>
                    <a:pt x="13210795" y="4588764"/>
                    <a:pt x="13191364" y="4608322"/>
                    <a:pt x="13167233" y="4608322"/>
                  </a:cubicBezTo>
                  <a:lnTo>
                    <a:pt x="43561" y="4608322"/>
                  </a:lnTo>
                  <a:cubicBezTo>
                    <a:pt x="19558" y="4608322"/>
                    <a:pt x="0" y="4588891"/>
                    <a:pt x="0" y="4564761"/>
                  </a:cubicBezTo>
                  <a:close/>
                </a:path>
              </a:pathLst>
            </a:custGeom>
            <a:solidFill>
              <a:srgbClr val="E6E6EA"/>
            </a:solidFill>
          </p:spPr>
        </p:sp>
      </p:grpSp>
      <p:grpSp>
        <p:nvGrpSpPr>
          <p:cNvPr name="Group 14" id="14"/>
          <p:cNvGrpSpPr/>
          <p:nvPr/>
        </p:nvGrpSpPr>
        <p:grpSpPr>
          <a:xfrm rot="0">
            <a:off x="750094" y="3404593"/>
            <a:ext cx="9929812" cy="3456235"/>
            <a:chOff x="0" y="0"/>
            <a:chExt cx="13239750" cy="4608313"/>
          </a:xfrm>
        </p:grpSpPr>
        <p:sp>
          <p:nvSpPr>
            <p:cNvPr name="Freeform 15" id="15"/>
            <p:cNvSpPr/>
            <p:nvPr/>
          </p:nvSpPr>
          <p:spPr>
            <a:xfrm flipH="false" flipV="false" rot="0">
              <a:off x="0" y="0"/>
              <a:ext cx="13239750" cy="4608322"/>
            </a:xfrm>
            <a:custGeom>
              <a:avLst/>
              <a:gdLst/>
              <a:ahLst/>
              <a:cxnLst/>
              <a:rect r="r" b="b" t="t" l="l"/>
              <a:pathLst>
                <a:path h="4608322" w="13239750">
                  <a:moveTo>
                    <a:pt x="0" y="43561"/>
                  </a:moveTo>
                  <a:cubicBezTo>
                    <a:pt x="0" y="19431"/>
                    <a:pt x="19431" y="0"/>
                    <a:pt x="43561" y="0"/>
                  </a:cubicBezTo>
                  <a:lnTo>
                    <a:pt x="13196188" y="0"/>
                  </a:lnTo>
                  <a:cubicBezTo>
                    <a:pt x="13220192" y="0"/>
                    <a:pt x="13239750" y="19431"/>
                    <a:pt x="13239750" y="43561"/>
                  </a:cubicBezTo>
                  <a:lnTo>
                    <a:pt x="13239750" y="4564761"/>
                  </a:lnTo>
                  <a:cubicBezTo>
                    <a:pt x="13239750" y="4588764"/>
                    <a:pt x="13220319" y="4608322"/>
                    <a:pt x="13196188" y="4608322"/>
                  </a:cubicBezTo>
                  <a:lnTo>
                    <a:pt x="43561" y="4608322"/>
                  </a:lnTo>
                  <a:cubicBezTo>
                    <a:pt x="19558" y="4608322"/>
                    <a:pt x="0" y="4588891"/>
                    <a:pt x="0" y="4564761"/>
                  </a:cubicBezTo>
                  <a:close/>
                </a:path>
              </a:pathLst>
            </a:custGeom>
            <a:solidFill>
              <a:srgbClr val="E6E6EA"/>
            </a:solidFill>
          </p:spPr>
        </p:sp>
      </p:grpSp>
      <p:sp>
        <p:nvSpPr>
          <p:cNvPr name="TextBox 16" id="16"/>
          <p:cNvSpPr txBox="true"/>
          <p:nvPr/>
        </p:nvSpPr>
        <p:spPr>
          <a:xfrm rot="0">
            <a:off x="967531" y="3472309"/>
            <a:ext cx="9494936" cy="3225552"/>
          </a:xfrm>
          <a:prstGeom prst="rect">
            <a:avLst/>
          </a:prstGeom>
        </p:spPr>
        <p:txBody>
          <a:bodyPr anchor="t" rtlCol="false" tIns="0" lIns="0" bIns="0" rIns="0">
            <a:spAutoFit/>
          </a:bodyPr>
          <a:lstStyle/>
          <a:p>
            <a:pPr algn="l">
              <a:lnSpc>
                <a:spcPts val="2687"/>
              </a:lnSpc>
            </a:pPr>
            <a:r>
              <a:rPr lang="en-US" sz="1687">
                <a:solidFill>
                  <a:srgbClr val="39393C"/>
                </a:solidFill>
                <a:latin typeface="Consolas"/>
                <a:ea typeface="Consolas"/>
                <a:cs typeface="Consolas"/>
                <a:sym typeface="Consolas"/>
              </a:rPr>
              <a:t>SELECT     prodcut_id,    name,    category,    price,    stockFROM products WHERE stock = 0    OR stock &lt; (SELECT AVG(stock) FROM products);</a:t>
            </a:r>
          </a:p>
        </p:txBody>
      </p:sp>
      <p:sp>
        <p:nvSpPr>
          <p:cNvPr name="Freeform 17" id="17" descr="preencoded.png"/>
          <p:cNvSpPr/>
          <p:nvPr/>
        </p:nvSpPr>
        <p:spPr>
          <a:xfrm flipH="false" flipV="false" rot="0">
            <a:off x="842516" y="7112124"/>
            <a:ext cx="326083" cy="326082"/>
          </a:xfrm>
          <a:custGeom>
            <a:avLst/>
            <a:gdLst/>
            <a:ahLst/>
            <a:cxnLst/>
            <a:rect r="r" b="b" t="t" l="l"/>
            <a:pathLst>
              <a:path h="326082" w="326083">
                <a:moveTo>
                  <a:pt x="0" y="0"/>
                </a:moveTo>
                <a:lnTo>
                  <a:pt x="326083" y="0"/>
                </a:lnTo>
                <a:lnTo>
                  <a:pt x="326083" y="326082"/>
                </a:lnTo>
                <a:lnTo>
                  <a:pt x="0" y="326082"/>
                </a:lnTo>
                <a:lnTo>
                  <a:pt x="0" y="0"/>
                </a:lnTo>
                <a:close/>
              </a:path>
            </a:pathLst>
          </a:custGeom>
          <a:blipFill>
            <a:blip r:embed="rId6">
              <a:extLst>
                <a:ext uri="{96DAC541-7B7A-43D3-8B79-37D633B846F1}">
                  <asvg:svgBlip xmlns:asvg="http://schemas.microsoft.com/office/drawing/2016/SVG/main" r:embed="rId7"/>
                </a:ext>
              </a:extLst>
            </a:blip>
            <a:stretch>
              <a:fillRect l="-7142" t="0" r="-7142" b="0"/>
            </a:stretch>
          </a:blipFill>
        </p:spPr>
      </p:sp>
      <p:sp>
        <p:nvSpPr>
          <p:cNvPr name="TextBox 18" id="18"/>
          <p:cNvSpPr txBox="true"/>
          <p:nvPr/>
        </p:nvSpPr>
        <p:spPr>
          <a:xfrm rot="0">
            <a:off x="1467594" y="7095827"/>
            <a:ext cx="2718048" cy="349151"/>
          </a:xfrm>
          <a:prstGeom prst="rect">
            <a:avLst/>
          </a:prstGeom>
        </p:spPr>
        <p:txBody>
          <a:bodyPr anchor="t" rtlCol="false" tIns="0" lIns="0" bIns="0" rIns="0">
            <a:spAutoFit/>
          </a:bodyPr>
          <a:lstStyle/>
          <a:p>
            <a:pPr algn="l">
              <a:lnSpc>
                <a:spcPts val="2625"/>
              </a:lnSpc>
            </a:pPr>
            <a:r>
              <a:rPr lang="en-US" sz="2125" b="true">
                <a:solidFill>
                  <a:srgbClr val="39393C"/>
                </a:solidFill>
                <a:latin typeface="Playfair Display Bold"/>
                <a:ea typeface="Playfair Display Bold"/>
                <a:cs typeface="Playfair Display Bold"/>
                <a:sym typeface="Playfair Display Bold"/>
              </a:rPr>
              <a:t>Zero Stock Items</a:t>
            </a:r>
          </a:p>
        </p:txBody>
      </p:sp>
      <p:sp>
        <p:nvSpPr>
          <p:cNvPr name="TextBox 19" id="19"/>
          <p:cNvSpPr txBox="true"/>
          <p:nvPr/>
        </p:nvSpPr>
        <p:spPr>
          <a:xfrm rot="0">
            <a:off x="1467594" y="7518201"/>
            <a:ext cx="9201447" cy="404961"/>
          </a:xfrm>
          <a:prstGeom prst="rect">
            <a:avLst/>
          </a:prstGeom>
        </p:spPr>
        <p:txBody>
          <a:bodyPr anchor="t" rtlCol="false" tIns="0" lIns="0" bIns="0" rIns="0">
            <a:spAutoFit/>
          </a:bodyPr>
          <a:lstStyle/>
          <a:p>
            <a:pPr algn="l">
              <a:lnSpc>
                <a:spcPts val="2687"/>
              </a:lnSpc>
            </a:pPr>
            <a:r>
              <a:rPr lang="en-US" sz="1687">
                <a:solidFill>
                  <a:srgbClr val="39393C"/>
                </a:solidFill>
                <a:latin typeface="Open Sans"/>
                <a:ea typeface="Open Sans"/>
                <a:cs typeface="Open Sans"/>
                <a:sym typeface="Open Sans"/>
              </a:rPr>
              <a:t>Immediate action required for reordering</a:t>
            </a:r>
          </a:p>
        </p:txBody>
      </p:sp>
      <p:sp>
        <p:nvSpPr>
          <p:cNvPr name="Freeform 20" id="20" descr="preencoded.png"/>
          <p:cNvSpPr/>
          <p:nvPr/>
        </p:nvSpPr>
        <p:spPr>
          <a:xfrm flipH="false" flipV="false" rot="0">
            <a:off x="842516" y="8364810"/>
            <a:ext cx="326083" cy="326082"/>
          </a:xfrm>
          <a:custGeom>
            <a:avLst/>
            <a:gdLst/>
            <a:ahLst/>
            <a:cxnLst/>
            <a:rect r="r" b="b" t="t" l="l"/>
            <a:pathLst>
              <a:path h="326082" w="326083">
                <a:moveTo>
                  <a:pt x="0" y="0"/>
                </a:moveTo>
                <a:lnTo>
                  <a:pt x="326083" y="0"/>
                </a:lnTo>
                <a:lnTo>
                  <a:pt x="326083" y="326082"/>
                </a:lnTo>
                <a:lnTo>
                  <a:pt x="0" y="326082"/>
                </a:lnTo>
                <a:lnTo>
                  <a:pt x="0" y="0"/>
                </a:lnTo>
                <a:close/>
              </a:path>
            </a:pathLst>
          </a:custGeom>
          <a:blipFill>
            <a:blip r:embed="rId6">
              <a:extLst>
                <a:ext uri="{96DAC541-7B7A-43D3-8B79-37D633B846F1}">
                  <asvg:svgBlip xmlns:asvg="http://schemas.microsoft.com/office/drawing/2016/SVG/main" r:embed="rId7"/>
                </a:ext>
              </a:extLst>
            </a:blip>
            <a:stretch>
              <a:fillRect l="-7142" t="0" r="-7142" b="0"/>
            </a:stretch>
          </a:blipFill>
        </p:spPr>
      </p:sp>
      <p:sp>
        <p:nvSpPr>
          <p:cNvPr name="TextBox 21" id="21"/>
          <p:cNvSpPr txBox="true"/>
          <p:nvPr/>
        </p:nvSpPr>
        <p:spPr>
          <a:xfrm rot="0">
            <a:off x="1467594" y="8348514"/>
            <a:ext cx="2718048" cy="349151"/>
          </a:xfrm>
          <a:prstGeom prst="rect">
            <a:avLst/>
          </a:prstGeom>
        </p:spPr>
        <p:txBody>
          <a:bodyPr anchor="t" rtlCol="false" tIns="0" lIns="0" bIns="0" rIns="0">
            <a:spAutoFit/>
          </a:bodyPr>
          <a:lstStyle/>
          <a:p>
            <a:pPr algn="l">
              <a:lnSpc>
                <a:spcPts val="2625"/>
              </a:lnSpc>
            </a:pPr>
            <a:r>
              <a:rPr lang="en-US" sz="2125" b="true">
                <a:solidFill>
                  <a:srgbClr val="39393C"/>
                </a:solidFill>
                <a:latin typeface="Playfair Display Bold"/>
                <a:ea typeface="Playfair Display Bold"/>
                <a:cs typeface="Playfair Display Bold"/>
                <a:sym typeface="Playfair Display Bold"/>
              </a:rPr>
              <a:t>Below-Average Stock</a:t>
            </a:r>
          </a:p>
        </p:txBody>
      </p:sp>
      <p:sp>
        <p:nvSpPr>
          <p:cNvPr name="TextBox 22" id="22"/>
          <p:cNvSpPr txBox="true"/>
          <p:nvPr/>
        </p:nvSpPr>
        <p:spPr>
          <a:xfrm rot="0">
            <a:off x="1467594" y="8770888"/>
            <a:ext cx="9201447" cy="404961"/>
          </a:xfrm>
          <a:prstGeom prst="rect">
            <a:avLst/>
          </a:prstGeom>
        </p:spPr>
        <p:txBody>
          <a:bodyPr anchor="t" rtlCol="false" tIns="0" lIns="0" bIns="0" rIns="0">
            <a:spAutoFit/>
          </a:bodyPr>
          <a:lstStyle/>
          <a:p>
            <a:pPr algn="l">
              <a:lnSpc>
                <a:spcPts val="2687"/>
              </a:lnSpc>
            </a:pPr>
            <a:r>
              <a:rPr lang="en-US" sz="1687">
                <a:solidFill>
                  <a:srgbClr val="39393C"/>
                </a:solidFill>
                <a:latin typeface="Open Sans"/>
                <a:ea typeface="Open Sans"/>
                <a:cs typeface="Open Sans"/>
                <a:sym typeface="Open Sans"/>
              </a:rPr>
              <a:t>Monitor closely and plan procurement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DAG3YI0SqMc</dc:identifier>
  <dcterms:modified xsi:type="dcterms:W3CDTF">2011-08-01T06:04:30Z</dcterms:modified>
  <cp:revision>1</cp:revision>
  <dc:title>Building-a-Complete-e-Commerce-Database-with-SQL.pptx</dc:title>
</cp:coreProperties>
</file>